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2.xml" ContentType="application/vnd.openxmlformats-officedocument.themeOverr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Slides/notesSlide1.xml" ContentType="application/vnd.openxmlformats-officedocument.presentationml.notesSlide+xml"/>
  <Override PartName="/ppt/slides/slide8.xml" ContentType="application/vnd.openxmlformats-officedocument.presentationml.slide+xml"/>
  <Override PartName="/ppt/notesSlides/notesSlide2.xml" ContentType="application/vnd.openxmlformats-officedocument.presentationml.notes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Slides/notesSlide3.xml" ContentType="application/vnd.openxmlformats-officedocument.presentationml.notes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type="screen4x3" cy="6858000" cx="9144000"/>
  <p:notesSz cx="6858000" cy="9144000"/>
  <p:defaultTextStyle>
    <a:defPPr>
      <a:defRPr lang="tr-TR"/>
    </a:defPPr>
    <a:lvl1pPr algn="l" fontAlgn="base" rtl="0">
      <a:spcBef>
        <a:spcPct val="0"/>
      </a:spcBef>
      <a:spcAft>
        <a:spcPct val="0"/>
      </a:spcAft>
      <a:defRPr kern="1200">
        <a:solidFill>
          <a:schemeClr val="tx1"/>
        </a:solidFill>
        <a:latin typeface="Arial" charset="0"/>
        <a:ea typeface="+mn-ea"/>
        <a:cs typeface="Arial" charset="0"/>
      </a:defRPr>
    </a:lvl1pPr>
    <a:lvl2pPr algn="l" fontAlgn="base" marL="457200" rtl="0">
      <a:spcBef>
        <a:spcPct val="0"/>
      </a:spcBef>
      <a:spcAft>
        <a:spcPct val="0"/>
      </a:spcAft>
      <a:defRPr kern="1200">
        <a:solidFill>
          <a:schemeClr val="tx1"/>
        </a:solidFill>
        <a:latin typeface="Arial" charset="0"/>
        <a:ea typeface="+mn-ea"/>
        <a:cs typeface="Arial" charset="0"/>
      </a:defRPr>
    </a:lvl2pPr>
    <a:lvl3pPr algn="l" fontAlgn="base" marL="914400" rtl="0">
      <a:spcBef>
        <a:spcPct val="0"/>
      </a:spcBef>
      <a:spcAft>
        <a:spcPct val="0"/>
      </a:spcAft>
      <a:defRPr kern="1200">
        <a:solidFill>
          <a:schemeClr val="tx1"/>
        </a:solidFill>
        <a:latin typeface="Arial" charset="0"/>
        <a:ea typeface="+mn-ea"/>
        <a:cs typeface="Arial" charset="0"/>
      </a:defRPr>
    </a:lvl3pPr>
    <a:lvl4pPr algn="l" fontAlgn="base" marL="1371600" rtl="0">
      <a:spcBef>
        <a:spcPct val="0"/>
      </a:spcBef>
      <a:spcAft>
        <a:spcPct val="0"/>
      </a:spcAft>
      <a:defRPr kern="1200">
        <a:solidFill>
          <a:schemeClr val="tx1"/>
        </a:solidFill>
        <a:latin typeface="Arial" charset="0"/>
        <a:ea typeface="+mn-ea"/>
        <a:cs typeface="Arial" charset="0"/>
      </a:defRPr>
    </a:lvl4pPr>
    <a:lvl5pPr algn="l" fontAlgn="base" marL="1828800" rtl="0">
      <a:spcBef>
        <a:spcPct val="0"/>
      </a:spcBef>
      <a:spcAft>
        <a:spcPct val="0"/>
      </a:spcAft>
      <a:defRPr kern="1200">
        <a:solidFill>
          <a:schemeClr val="tx1"/>
        </a:solidFill>
        <a:latin typeface="Arial" charset="0"/>
        <a:ea typeface="+mn-ea"/>
        <a:cs typeface="Arial" charset="0"/>
      </a:defRPr>
    </a:lvl5pPr>
    <a:lvl6pPr algn="l" defTabSz="914400" eaLnBrk="1" hangingPunct="1" latinLnBrk="0" marL="2286000" rtl="0">
      <a:defRPr kern="1200">
        <a:solidFill>
          <a:schemeClr val="tx1"/>
        </a:solidFill>
        <a:latin typeface="Arial" charset="0"/>
        <a:ea typeface="+mn-ea"/>
        <a:cs typeface="Arial" charset="0"/>
      </a:defRPr>
    </a:lvl6pPr>
    <a:lvl7pPr algn="l" defTabSz="914400" eaLnBrk="1" hangingPunct="1" latinLnBrk="0" marL="2743200" rtl="0">
      <a:defRPr kern="1200">
        <a:solidFill>
          <a:schemeClr val="tx1"/>
        </a:solidFill>
        <a:latin typeface="Arial" charset="0"/>
        <a:ea typeface="+mn-ea"/>
        <a:cs typeface="Arial" charset="0"/>
      </a:defRPr>
    </a:lvl7pPr>
    <a:lvl8pPr algn="l" defTabSz="914400" eaLnBrk="1" hangingPunct="1" latinLnBrk="0" marL="3200400" rtl="0">
      <a:defRPr kern="1200">
        <a:solidFill>
          <a:schemeClr val="tx1"/>
        </a:solidFill>
        <a:latin typeface="Arial" charset="0"/>
        <a:ea typeface="+mn-ea"/>
        <a:cs typeface="Arial" charset="0"/>
      </a:defRPr>
    </a:lvl8pPr>
    <a:lvl9pPr algn="l" defTabSz="914400" eaLnBrk="1" hangingPunct="1" latinLnBrk="0" marL="3657600" rtl="0">
      <a:defRPr kern="1200">
        <a:solidFill>
          <a:schemeClr val="tx1"/>
        </a:solidFill>
        <a:latin typeface="Arial" charset="0"/>
        <a:ea typeface="+mn-ea"/>
        <a:cs typeface="Arial" charset="0"/>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clrMru>
    <a:srgbClr val="FF0066"/>
    <a:srgbClr val="CC00FF"/>
    <a:srgbClr val="FF0000"/>
    <a:srgbClr val="FF3399"/>
    <a:srgbClr val="A4B9DA"/>
    <a:srgbClr val="FFCCFF"/>
    <a:srgbClr val="FF66CC"/>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fill>
          <a:solidFill>
            <a:schemeClr val="accent3"/>
          </a:solidFill>
        </a:fill>
      </a:tcStyle>
    </a:lastCol>
    <a:firstCol>
      <a:tcTxStyle b="on">
        <a:fontRef idx="minor">
          <a:prstClr val="black"/>
        </a:fontRef>
        <a:schemeClr val="lt1"/>
      </a:tcTxStyle>
      <a:tcStyle>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fill>
          <a:solidFill>
            <a:schemeClr val="accent2"/>
          </a:solidFill>
        </a:fill>
      </a:tcStyle>
    </a:lastCol>
    <a:firstCol>
      <a:tcTxStyle b="on">
        <a:fontRef idx="minor">
          <a:prstClr val="black"/>
        </a:fontRef>
        <a:schemeClr val="lt1"/>
      </a:tcTxStyle>
      <a:tcStyle>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p:scale>
          <a:sx n="82" d="100"/>
          <a:sy n="82" d="100"/>
        </p:scale>
        <p:origin x="-1212" y="-1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tableStyles" Target="tableStyles.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07" name=""/>
        <p:cNvGrpSpPr/>
        <p:nvPr/>
      </p:nvGrpSpPr>
      <p:grpSpPr>
        <a:xfrm>
          <a:off x="0" y="0"/>
          <a:ext cx="0" cy="0"/>
          <a:chOff x="0" y="0"/>
          <a:chExt cx="0" cy="0"/>
        </a:xfrm>
      </p:grpSpPr>
      <p:sp>
        <p:nvSpPr>
          <p:cNvPr id="1048752" name="1 Üstbilgi Yer Tutucusu"/>
          <p:cNvSpPr>
            <a:spLocks noGrp="1"/>
          </p:cNvSpPr>
          <p:nvPr>
            <p:ph type="hdr" sz="quarter"/>
          </p:nvPr>
        </p:nvSpPr>
        <p:spPr>
          <a:xfrm>
            <a:off x="0" y="0"/>
            <a:ext cx="2971800" cy="457200"/>
          </a:xfrm>
          <a:prstGeom prst="rect"/>
        </p:spPr>
        <p:txBody>
          <a:bodyPr bIns="45720" lIns="91440" rIns="91440" rtlCol="0" tIns="45720" vert="horz"/>
          <a:lstStyle>
            <a:lvl1pPr algn="l">
              <a:defRPr sz="1200"/>
            </a:lvl1pPr>
          </a:lstStyle>
          <a:p>
            <a:endParaRPr lang="tr-TR"/>
          </a:p>
        </p:txBody>
      </p:sp>
      <p:sp>
        <p:nvSpPr>
          <p:cNvPr id="1048753" name="2 Veri Yer Tutucusu"/>
          <p:cNvSpPr>
            <a:spLocks noGrp="1"/>
          </p:cNvSpPr>
          <p:nvPr>
            <p:ph type="dt" idx="1"/>
          </p:nvPr>
        </p:nvSpPr>
        <p:spPr>
          <a:xfrm>
            <a:off x="3884613" y="0"/>
            <a:ext cx="2971800" cy="457200"/>
          </a:xfrm>
          <a:prstGeom prst="rect"/>
        </p:spPr>
        <p:txBody>
          <a:bodyPr bIns="45720" lIns="91440" rIns="91440" rtlCol="0" tIns="45720" vert="horz"/>
          <a:lstStyle>
            <a:lvl1pPr algn="r">
              <a:defRPr sz="1200"/>
            </a:lvl1pPr>
          </a:lstStyle>
          <a:p>
            <a:fld id="{1CEFDE77-AD81-4276-8C14-AEA5C472077B}" type="datetimeFigureOut">
              <a:rPr lang="tr-TR" smtClean="0"/>
              <a:t>12.03.2024</a:t>
            </a:fld>
            <a:endParaRPr lang="tr-TR"/>
          </a:p>
        </p:txBody>
      </p:sp>
      <p:sp>
        <p:nvSpPr>
          <p:cNvPr id="1048754" name="3 Slayt Görüntüsü Yer Tutucusu"/>
          <p:cNvSpPr>
            <a:spLocks noChangeAspect="1" noRot="1" noGrp="1"/>
          </p:cNvSpPr>
          <p:nvPr>
            <p:ph type="sldImg" idx="2"/>
          </p:nvPr>
        </p:nvSpPr>
        <p:spPr>
          <a:xfrm>
            <a:off x="1143000" y="685800"/>
            <a:ext cx="4572000" cy="3429000"/>
          </a:xfrm>
          <a:prstGeom prst="rect"/>
          <a:noFill/>
          <a:ln w="12700">
            <a:solidFill>
              <a:prstClr val="black"/>
            </a:solidFill>
          </a:ln>
        </p:spPr>
        <p:txBody>
          <a:bodyPr anchor="ctr" bIns="45720" lIns="91440" rIns="91440" rtlCol="0" tIns="45720" vert="horz"/>
          <a:p>
            <a:endParaRPr lang="tr-TR"/>
          </a:p>
        </p:txBody>
      </p:sp>
      <p:sp>
        <p:nvSpPr>
          <p:cNvPr id="1048755" name="4 Not Yer Tutucusu"/>
          <p:cNvSpPr>
            <a:spLocks noGrp="1"/>
          </p:cNvSpPr>
          <p:nvPr>
            <p:ph type="body" sz="quarter" idx="3"/>
          </p:nvPr>
        </p:nvSpPr>
        <p:spPr>
          <a:xfrm>
            <a:off x="685800" y="4343400"/>
            <a:ext cx="5486400" cy="4114800"/>
          </a:xfrm>
          <a:prstGeom prst="rect"/>
        </p:spPr>
        <p:txBody>
          <a:bodyPr bIns="45720" lIns="91440" rIns="91440" rtlCol="0" tIns="45720" vert="horz">
            <a:normAutofit/>
          </a:bodyPr>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048756" name="5 Altbilgi Yer Tutucusu"/>
          <p:cNvSpPr>
            <a:spLocks noGrp="1"/>
          </p:cNvSpPr>
          <p:nvPr>
            <p:ph type="ftr" sz="quarter" idx="4"/>
          </p:nvPr>
        </p:nvSpPr>
        <p:spPr>
          <a:xfrm>
            <a:off x="0" y="8685213"/>
            <a:ext cx="2971800" cy="457200"/>
          </a:xfrm>
          <a:prstGeom prst="rect"/>
        </p:spPr>
        <p:txBody>
          <a:bodyPr anchor="b" bIns="45720" lIns="91440" rIns="91440" rtlCol="0" tIns="45720" vert="horz"/>
          <a:lstStyle>
            <a:lvl1pPr algn="l">
              <a:defRPr sz="1200"/>
            </a:lvl1pPr>
          </a:lstStyle>
          <a:p>
            <a:endParaRPr lang="tr-TR"/>
          </a:p>
        </p:txBody>
      </p:sp>
      <p:sp>
        <p:nvSpPr>
          <p:cNvPr id="1048757" name="6 Slayt Numarası Yer Tutucusu"/>
          <p:cNvSpPr>
            <a:spLocks noGrp="1"/>
          </p:cNvSpPr>
          <p:nvPr>
            <p:ph type="sldNum" sz="quarter" idx="5"/>
          </p:nvPr>
        </p:nvSpPr>
        <p:spPr>
          <a:xfrm>
            <a:off x="3884613" y="8685213"/>
            <a:ext cx="2971800" cy="457200"/>
          </a:xfrm>
          <a:prstGeom prst="rect"/>
        </p:spPr>
        <p:txBody>
          <a:bodyPr anchor="b" bIns="45720" lIns="91440" rIns="91440" rtlCol="0" tIns="45720" vert="horz"/>
          <a:lstStyle>
            <a:lvl1pPr algn="r">
              <a:defRPr sz="1200"/>
            </a:lvl1pPr>
          </a:lstStyle>
          <a:p>
            <a:fld id="{49D65E79-A35A-4CCC-B606-088E9C358C01}" type="slidenum">
              <a:rPr lang="tr-TR" smtClean="0"/>
              <a:t>‹#›</a:t>
            </a:fld>
            <a:endParaRPr lang="tr-TR"/>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09" name="Slayt Görüntüsü Yer Tutucusu 1"/>
          <p:cNvSpPr>
            <a:spLocks noChangeAspect="1" noRot="1" noGrp="1"/>
          </p:cNvSpPr>
          <p:nvPr>
            <p:ph type="sldImg"/>
          </p:nvPr>
        </p:nvSpPr>
        <p:spPr/>
      </p:sp>
      <p:sp>
        <p:nvSpPr>
          <p:cNvPr id="1048610" name="Not Yer Tutucusu 2"/>
          <p:cNvSpPr>
            <a:spLocks noGrp="1"/>
          </p:cNvSpPr>
          <p:nvPr>
            <p:ph type="body" idx="1"/>
          </p:nvPr>
        </p:nvSpPr>
        <p:spPr/>
        <p:txBody>
          <a:bodyPr/>
          <a:p>
            <a:endParaRPr dirty="0" lang="tr-TR"/>
          </a:p>
        </p:txBody>
      </p:sp>
      <p:sp>
        <p:nvSpPr>
          <p:cNvPr id="1048611" name="Slayt Numarası Yer Tutucusu 3"/>
          <p:cNvSpPr>
            <a:spLocks noGrp="1"/>
          </p:cNvSpPr>
          <p:nvPr>
            <p:ph type="sldNum" sz="quarter" idx="10"/>
          </p:nvPr>
        </p:nvSpPr>
        <p:spPr/>
        <p:txBody>
          <a:bodyPr/>
          <a:p>
            <a:fld id="{49D65E79-A35A-4CCC-B606-088E9C358C01}" type="slidenum">
              <a:rPr lang="tr-TR" smtClean="0"/>
              <a:t>7</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16" name="Slayt Görüntüsü Yer Tutucusu 1"/>
          <p:cNvSpPr>
            <a:spLocks noChangeAspect="1" noRot="1" noGrp="1"/>
          </p:cNvSpPr>
          <p:nvPr>
            <p:ph type="sldImg"/>
          </p:nvPr>
        </p:nvSpPr>
        <p:spPr/>
      </p:sp>
      <p:sp>
        <p:nvSpPr>
          <p:cNvPr id="1048617" name="Not Yer Tutucusu 2"/>
          <p:cNvSpPr>
            <a:spLocks noGrp="1"/>
          </p:cNvSpPr>
          <p:nvPr>
            <p:ph type="body" idx="1"/>
          </p:nvPr>
        </p:nvSpPr>
        <p:spPr/>
        <p:txBody>
          <a:bodyPr/>
          <a:p>
            <a:endParaRPr dirty="0" lang="tr-TR"/>
          </a:p>
        </p:txBody>
      </p:sp>
      <p:sp>
        <p:nvSpPr>
          <p:cNvPr id="1048618" name="Slayt Numarası Yer Tutucusu 3"/>
          <p:cNvSpPr>
            <a:spLocks noGrp="1"/>
          </p:cNvSpPr>
          <p:nvPr>
            <p:ph type="sldNum" sz="quarter" idx="10"/>
          </p:nvPr>
        </p:nvSpPr>
        <p:spPr/>
        <p:txBody>
          <a:bodyPr/>
          <a:p>
            <a:fld id="{49D65E79-A35A-4CCC-B606-088E9C358C01}" type="slidenum">
              <a:rPr lang="tr-TR" smtClean="0"/>
              <a:t>8</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79" name="Slayt Görüntüsü Yer Tutucusu 1"/>
          <p:cNvSpPr>
            <a:spLocks noChangeAspect="1" noRot="1" noGrp="1"/>
          </p:cNvSpPr>
          <p:nvPr>
            <p:ph type="sldImg"/>
          </p:nvPr>
        </p:nvSpPr>
        <p:spPr/>
      </p:sp>
      <p:sp>
        <p:nvSpPr>
          <p:cNvPr id="1048680" name="Not Yer Tutucusu 2"/>
          <p:cNvSpPr>
            <a:spLocks noGrp="1"/>
          </p:cNvSpPr>
          <p:nvPr>
            <p:ph type="body" idx="1"/>
          </p:nvPr>
        </p:nvSpPr>
        <p:spPr/>
        <p:txBody>
          <a:bodyPr/>
          <a:p>
            <a:endParaRPr dirty="0" lang="tr-TR"/>
          </a:p>
        </p:txBody>
      </p:sp>
      <p:sp>
        <p:nvSpPr>
          <p:cNvPr id="1048681" name="Slayt Numarası Yer Tutucusu 3"/>
          <p:cNvSpPr>
            <a:spLocks noGrp="1"/>
          </p:cNvSpPr>
          <p:nvPr>
            <p:ph type="sldNum" sz="quarter" idx="10"/>
          </p:nvPr>
        </p:nvSpPr>
        <p:spPr/>
        <p:txBody>
          <a:bodyPr/>
          <a:p>
            <a:fld id="{49D65E79-A35A-4CCC-B606-088E9C358C01}" type="slidenum">
              <a:rPr lang="tr-TR" smtClean="0"/>
              <a:t>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1.xml"/><Relationship Id="rId3"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themeOverride" Target="../theme/themeOverride2.xml"/><Relationship Id="rId3"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Başlık Slaydı">
    <p:bg>
      <p:bgPr>
        <a:blipFill rotWithShape="0" dpi="0">
          <a:blip xmlns:r="http://schemas.openxmlformats.org/officeDocument/2006/relationships" r:embed="rId1" cstate="print"/>
          <a:srcRect/>
          <a:stretch>
            <a:fillRect/>
          </a:stretch>
        </a:blipFill>
        <a:effectLst/>
      </p:bgPr>
    </p:bg>
    <p:spTree>
      <p:nvGrpSpPr>
        <p:cNvPr id="25" name=""/>
        <p:cNvGrpSpPr/>
        <p:nvPr/>
      </p:nvGrpSpPr>
      <p:grpSpPr>
        <a:xfrm>
          <a:off x="0" y="0"/>
          <a:ext cx="0" cy="0"/>
          <a:chOff x="0" y="0"/>
          <a:chExt cx="0" cy="0"/>
        </a:xfrm>
      </p:grpSpPr>
      <p:sp>
        <p:nvSpPr>
          <p:cNvPr id="1048585" name="8 Başlık"/>
          <p:cNvSpPr>
            <a:spLocks noGrp="1"/>
          </p:cNvSpPr>
          <p:nvPr>
            <p:ph type="ctrTitle"/>
          </p:nvPr>
        </p:nvSpPr>
        <p:spPr>
          <a:xfrm>
            <a:off x="533400" y="1371600"/>
            <a:ext cx="7851648" cy="1828800"/>
          </a:xfrm>
          <a:ln>
            <a:noFill/>
          </a:ln>
        </p:spPr>
        <p:txBody>
          <a:bodyPr rIns="18288" tIns="0">
            <a:normAutofit/>
            <a:scene3d>
              <a:camera prst="orthographicFront"/>
              <a:lightRig dir="t" rig="freezing">
                <a:rot lat="0" lon="0" rev="5640000"/>
              </a:lightRig>
            </a:scene3d>
            <a:sp3d prstMaterial="flat">
              <a:bevelT w="38100" h="38100"/>
              <a:contourClr>
                <a:schemeClr val="tx2"/>
              </a:contourClr>
            </a:sp3d>
          </a:bodyPr>
          <a:lstStyle>
            <a:lvl1pPr algn="r" rtl="0">
              <a:spcBef>
                <a:spcPct val="0"/>
              </a:spcBef>
              <a:buNone/>
              <a:defRPr b="1" sz="5600">
                <a:ln>
                  <a:noFill/>
                </a:ln>
                <a:solidFill>
                  <a:schemeClr val="accent3">
                    <a:tint val="90000"/>
                    <a:satMod val="120000"/>
                  </a:schemeClr>
                </a:solidFill>
                <a:effectLst>
                  <a:outerShdw algn="tl" blurRad="38100" dir="5400000" dist="25400"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048586" name="16 Alt Başlık"/>
          <p:cNvSpPr>
            <a:spLocks noGrp="1"/>
          </p:cNvSpPr>
          <p:nvPr>
            <p:ph type="subTitle" idx="1"/>
          </p:nvPr>
        </p:nvSpPr>
        <p:spPr>
          <a:xfrm>
            <a:off x="533400" y="3228536"/>
            <a:ext cx="7854696" cy="1752600"/>
          </a:xfrm>
        </p:spPr>
        <p:txBody>
          <a:bodyPr lIns="0" rIns="18288"/>
          <a:lstStyle>
            <a:lvl1pPr algn="r" indent="0" marL="0" marR="45720">
              <a:buNone/>
              <a:defRPr>
                <a:solidFill>
                  <a:schemeClr val="tx1"/>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lang="tr-TR"/>
              <a:t>Asıl alt başlık stilini düzenlemek için tıklatın</a:t>
            </a:r>
            <a:endParaRPr lang="en-US"/>
          </a:p>
        </p:txBody>
      </p:sp>
      <p:sp>
        <p:nvSpPr>
          <p:cNvPr id="1048587" name="29 Veri Yer Tutucusu"/>
          <p:cNvSpPr>
            <a:spLocks noGrp="1"/>
          </p:cNvSpPr>
          <p:nvPr>
            <p:ph type="dt" sz="half" idx="10"/>
          </p:nvPr>
        </p:nvSpPr>
        <p:spPr/>
        <p:txBody>
          <a:bodyPr/>
          <a:p>
            <a:fld id="{8D49667E-9255-4E3C-9BF3-FE9B6CD7FABF}" type="datetimeFigureOut">
              <a:rPr lang="tr-TR"/>
              <a:t>12.03.2024</a:t>
            </a:fld>
            <a:endParaRPr lang="tr-TR"/>
          </a:p>
        </p:txBody>
      </p:sp>
      <p:sp>
        <p:nvSpPr>
          <p:cNvPr id="1048588" name="18 Altbilgi Yer Tutucusu"/>
          <p:cNvSpPr>
            <a:spLocks noGrp="1"/>
          </p:cNvSpPr>
          <p:nvPr>
            <p:ph type="ftr" sz="quarter" idx="11"/>
          </p:nvPr>
        </p:nvSpPr>
        <p:spPr/>
        <p:txBody>
          <a:bodyPr/>
          <a:p>
            <a:endParaRPr lang="tr-TR"/>
          </a:p>
        </p:txBody>
      </p:sp>
      <p:sp>
        <p:nvSpPr>
          <p:cNvPr id="1048589" name="26 Slayt Numarası Yer Tutucusu"/>
          <p:cNvSpPr>
            <a:spLocks noGrp="1"/>
          </p:cNvSpPr>
          <p:nvPr>
            <p:ph type="sldNum" sz="quarter" idx="12"/>
          </p:nvPr>
        </p:nvSpPr>
        <p:spPr/>
        <p:txBody>
          <a:bodyPr/>
          <a:p>
            <a:fld id="{81DE5269-C4A4-4348-B9A3-5220300EC1A6}" type="slidenum">
              <a:rPr lang="tr-TR"/>
              <a:t>‹#›</a:t>
            </a:fld>
            <a:endParaRPr lang="tr-TR"/>
          </a:p>
        </p:txBody>
      </p:sp>
    </p:spTree>
  </p:cSld>
  <p:clrMapOvr>
    <a:overrideClrMapping accent1="accent1" accent2="accent2" accent3="accent3" accent4="accent4" accent5="accent5" accent6="accent6" bg1="dk1" bg2="dk2" tx1="lt1" tx2="lt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Başlık, Dikey Metin">
    <p:spTree>
      <p:nvGrpSpPr>
        <p:cNvPr id="102" name=""/>
        <p:cNvGrpSpPr/>
        <p:nvPr/>
      </p:nvGrpSpPr>
      <p:grpSpPr>
        <a:xfrm>
          <a:off x="0" y="0"/>
          <a:ext cx="0" cy="0"/>
          <a:chOff x="0" y="0"/>
          <a:chExt cx="0" cy="0"/>
        </a:xfrm>
      </p:grpSpPr>
      <p:sp>
        <p:nvSpPr>
          <p:cNvPr id="1048724" name="1 Başlık"/>
          <p:cNvSpPr>
            <a:spLocks noGrp="1"/>
          </p:cNvSpPr>
          <p:nvPr>
            <p:ph type="title"/>
          </p:nvPr>
        </p:nvSpPr>
        <p:spPr/>
        <p:txBody>
          <a:bodyPr/>
          <a:p>
            <a:r>
              <a:rPr lang="tr-TR"/>
              <a:t>Asıl başlık stili için tıklatın</a:t>
            </a:r>
            <a:endParaRPr lang="en-US"/>
          </a:p>
        </p:txBody>
      </p:sp>
      <p:sp>
        <p:nvSpPr>
          <p:cNvPr id="1048725" name="2 Dikey Metin Yer Tutucusu"/>
          <p:cNvSpPr>
            <a:spLocks noGrp="1"/>
          </p:cNvSpPr>
          <p:nvPr>
            <p:ph type="body" orient="vert" idx="1"/>
          </p:nvPr>
        </p:nvSpPr>
        <p:spPr/>
        <p:txBody>
          <a:bodyPr vert="eaVert"/>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726" name="9 Veri Yer Tutucusu"/>
          <p:cNvSpPr>
            <a:spLocks noGrp="1"/>
          </p:cNvSpPr>
          <p:nvPr>
            <p:ph type="dt" sz="half" idx="10"/>
          </p:nvPr>
        </p:nvSpPr>
        <p:spPr/>
        <p:txBody>
          <a:bodyPr/>
          <a:p>
            <a:fld id="{E77D4874-3A1C-4B9B-BD79-F52346D07E38}" type="datetimeFigureOut">
              <a:rPr lang="tr-TR"/>
              <a:t>12.03.2024</a:t>
            </a:fld>
            <a:endParaRPr lang="tr-TR"/>
          </a:p>
        </p:txBody>
      </p:sp>
      <p:sp>
        <p:nvSpPr>
          <p:cNvPr id="1048727" name="21 Altbilgi Yer Tutucusu"/>
          <p:cNvSpPr>
            <a:spLocks noGrp="1"/>
          </p:cNvSpPr>
          <p:nvPr>
            <p:ph type="ftr" sz="quarter" idx="11"/>
          </p:nvPr>
        </p:nvSpPr>
        <p:spPr/>
        <p:txBody>
          <a:bodyPr/>
          <a:p>
            <a:endParaRPr lang="tr-TR"/>
          </a:p>
        </p:txBody>
      </p:sp>
      <p:sp>
        <p:nvSpPr>
          <p:cNvPr id="1048728" name="17 Slayt Numarası Yer Tutucusu"/>
          <p:cNvSpPr>
            <a:spLocks noGrp="1"/>
          </p:cNvSpPr>
          <p:nvPr>
            <p:ph type="sldNum" sz="quarter" idx="12"/>
          </p:nvPr>
        </p:nvSpPr>
        <p:spPr/>
        <p:txBody>
          <a:bodyPr/>
          <a:p>
            <a:fld id="{F2B4365D-D111-43E8-98FC-E29738431065}" type="slidenum">
              <a:rPr lang="tr-T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Dikey Başlık ve Metin">
    <p:spTree>
      <p:nvGrpSpPr>
        <p:cNvPr id="99" name=""/>
        <p:cNvGrpSpPr/>
        <p:nvPr/>
      </p:nvGrpSpPr>
      <p:grpSpPr>
        <a:xfrm>
          <a:off x="0" y="0"/>
          <a:ext cx="0" cy="0"/>
          <a:chOff x="0" y="0"/>
          <a:chExt cx="0" cy="0"/>
        </a:xfrm>
      </p:grpSpPr>
      <p:sp>
        <p:nvSpPr>
          <p:cNvPr id="1048704" name="1 Dikey Başlık"/>
          <p:cNvSpPr>
            <a:spLocks noGrp="1"/>
          </p:cNvSpPr>
          <p:nvPr>
            <p:ph type="title" orient="vert"/>
          </p:nvPr>
        </p:nvSpPr>
        <p:spPr>
          <a:xfrm>
            <a:off x="6629400" y="914401"/>
            <a:ext cx="2057400" cy="5211763"/>
          </a:xfrm>
        </p:spPr>
        <p:txBody>
          <a:bodyPr vert="eaVert"/>
          <a:p>
            <a:r>
              <a:rPr lang="tr-TR"/>
              <a:t>Asıl başlık stili için tıklatın</a:t>
            </a:r>
            <a:endParaRPr lang="en-US"/>
          </a:p>
        </p:txBody>
      </p:sp>
      <p:sp>
        <p:nvSpPr>
          <p:cNvPr id="1048705" name="2 Dikey Metin Yer Tutucusu"/>
          <p:cNvSpPr>
            <a:spLocks noGrp="1"/>
          </p:cNvSpPr>
          <p:nvPr>
            <p:ph type="body" orient="vert" idx="1"/>
          </p:nvPr>
        </p:nvSpPr>
        <p:spPr>
          <a:xfrm>
            <a:off x="457200" y="914401"/>
            <a:ext cx="6019800" cy="5211763"/>
          </a:xfrm>
        </p:spPr>
        <p:txBody>
          <a:bodyPr vert="eaVert"/>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706" name="9 Veri Yer Tutucusu"/>
          <p:cNvSpPr>
            <a:spLocks noGrp="1"/>
          </p:cNvSpPr>
          <p:nvPr>
            <p:ph type="dt" sz="half" idx="10"/>
          </p:nvPr>
        </p:nvSpPr>
        <p:spPr/>
        <p:txBody>
          <a:bodyPr/>
          <a:p>
            <a:fld id="{78D98B59-9E8C-4DD4-AFC5-CCFEFB780A8C}" type="datetimeFigureOut">
              <a:rPr lang="tr-TR"/>
              <a:t>12.03.2024</a:t>
            </a:fld>
            <a:endParaRPr lang="tr-TR"/>
          </a:p>
        </p:txBody>
      </p:sp>
      <p:sp>
        <p:nvSpPr>
          <p:cNvPr id="1048707" name="21 Altbilgi Yer Tutucusu"/>
          <p:cNvSpPr>
            <a:spLocks noGrp="1"/>
          </p:cNvSpPr>
          <p:nvPr>
            <p:ph type="ftr" sz="quarter" idx="11"/>
          </p:nvPr>
        </p:nvSpPr>
        <p:spPr/>
        <p:txBody>
          <a:bodyPr/>
          <a:p>
            <a:endParaRPr lang="tr-TR"/>
          </a:p>
        </p:txBody>
      </p:sp>
      <p:sp>
        <p:nvSpPr>
          <p:cNvPr id="1048708" name="17 Slayt Numarası Yer Tutucusu"/>
          <p:cNvSpPr>
            <a:spLocks noGrp="1"/>
          </p:cNvSpPr>
          <p:nvPr>
            <p:ph type="sldNum" sz="quarter" idx="12"/>
          </p:nvPr>
        </p:nvSpPr>
        <p:spPr/>
        <p:txBody>
          <a:bodyPr/>
          <a:p>
            <a:fld id="{9AAAC89B-5CF6-41F2-82D2-42A75B8808B5}" type="slidenum">
              <a:rPr lang="tr-T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Başlık ve İçerik">
    <p:spTree>
      <p:nvGrpSpPr>
        <p:cNvPr id="100" name=""/>
        <p:cNvGrpSpPr/>
        <p:nvPr/>
      </p:nvGrpSpPr>
      <p:grpSpPr>
        <a:xfrm>
          <a:off x="0" y="0"/>
          <a:ext cx="0" cy="0"/>
          <a:chOff x="0" y="0"/>
          <a:chExt cx="0" cy="0"/>
        </a:xfrm>
      </p:grpSpPr>
      <p:sp>
        <p:nvSpPr>
          <p:cNvPr id="1048709" name="1 Başlık"/>
          <p:cNvSpPr>
            <a:spLocks noGrp="1"/>
          </p:cNvSpPr>
          <p:nvPr>
            <p:ph type="title"/>
          </p:nvPr>
        </p:nvSpPr>
        <p:spPr/>
        <p:txBody>
          <a:bodyPr/>
          <a:p>
            <a:r>
              <a:rPr lang="tr-TR"/>
              <a:t>Asıl başlık stili için tıklatın</a:t>
            </a:r>
            <a:endParaRPr lang="en-US"/>
          </a:p>
        </p:txBody>
      </p:sp>
      <p:sp>
        <p:nvSpPr>
          <p:cNvPr id="1048710" name="2 İçerik Yer Tutucusu"/>
          <p:cNvSpPr>
            <a:spLocks noGrp="1"/>
          </p:cNvSpPr>
          <p:nvPr>
            <p:ph idx="1"/>
          </p:nvPr>
        </p:nvSpPr>
        <p:spPr/>
        <p:txBody>
          <a:bodyPr/>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711" name="9 Veri Yer Tutucusu"/>
          <p:cNvSpPr>
            <a:spLocks noGrp="1"/>
          </p:cNvSpPr>
          <p:nvPr>
            <p:ph type="dt" sz="half" idx="10"/>
          </p:nvPr>
        </p:nvSpPr>
        <p:spPr/>
        <p:txBody>
          <a:bodyPr/>
          <a:p>
            <a:fld id="{A2EC35B3-5B49-4ED7-BB1F-41B64B9A7F34}" type="datetimeFigureOut">
              <a:rPr lang="tr-TR"/>
              <a:t>12.03.2024</a:t>
            </a:fld>
            <a:endParaRPr lang="tr-TR"/>
          </a:p>
        </p:txBody>
      </p:sp>
      <p:sp>
        <p:nvSpPr>
          <p:cNvPr id="1048712" name="21 Altbilgi Yer Tutucusu"/>
          <p:cNvSpPr>
            <a:spLocks noGrp="1"/>
          </p:cNvSpPr>
          <p:nvPr>
            <p:ph type="ftr" sz="quarter" idx="11"/>
          </p:nvPr>
        </p:nvSpPr>
        <p:spPr/>
        <p:txBody>
          <a:bodyPr/>
          <a:p>
            <a:endParaRPr lang="tr-TR"/>
          </a:p>
        </p:txBody>
      </p:sp>
      <p:sp>
        <p:nvSpPr>
          <p:cNvPr id="1048713" name="17 Slayt Numarası Yer Tutucusu"/>
          <p:cNvSpPr>
            <a:spLocks noGrp="1"/>
          </p:cNvSpPr>
          <p:nvPr>
            <p:ph type="sldNum" sz="quarter" idx="12"/>
          </p:nvPr>
        </p:nvSpPr>
        <p:spPr/>
        <p:txBody>
          <a:bodyPr/>
          <a:p>
            <a:fld id="{B0B69A59-6A1A-45C6-8756-D1ACC04FBD18}" type="slidenum">
              <a:rPr lang="tr-T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Bölüm Üstbilgisi">
    <p:bg>
      <p:bgPr>
        <a:blipFill rotWithShape="0" dpi="0">
          <a:blip xmlns:r="http://schemas.openxmlformats.org/officeDocument/2006/relationships" r:embed="rId1" cstate="print"/>
          <a:srcRect/>
          <a:stretch>
            <a:fillRect/>
          </a:stretch>
        </a:blipFill>
        <a:effectLst/>
      </p:bgPr>
    </p:bg>
    <p:spTree>
      <p:nvGrpSpPr>
        <p:cNvPr id="56" name=""/>
        <p:cNvGrpSpPr/>
        <p:nvPr/>
      </p:nvGrpSpPr>
      <p:grpSpPr>
        <a:xfrm>
          <a:off x="0" y="0"/>
          <a:ext cx="0" cy="0"/>
          <a:chOff x="0" y="0"/>
          <a:chExt cx="0" cy="0"/>
        </a:xfrm>
      </p:grpSpPr>
      <p:sp>
        <p:nvSpPr>
          <p:cNvPr id="1048595" name="1 Başlık"/>
          <p:cNvSpPr>
            <a:spLocks noGrp="1"/>
          </p:cNvSpPr>
          <p:nvPr>
            <p:ph type="title"/>
          </p:nvPr>
        </p:nvSpPr>
        <p:spPr>
          <a:xfrm>
            <a:off x="530352" y="1316736"/>
            <a:ext cx="7772400" cy="1362456"/>
          </a:xfrm>
          <a:ln>
            <a:noFill/>
          </a:ln>
        </p:spPr>
        <p:txBody>
          <a:bodyPr tIns="0">
            <a:noAutofit/>
            <a:scene3d>
              <a:camera prst="orthographicFront"/>
              <a:lightRig dir="t" rig="freezing">
                <a:rot lat="0" lon="0" rev="5640000"/>
              </a:lightRig>
            </a:scene3d>
            <a:sp3d prstMaterial="flat">
              <a:bevelT w="38100" h="38100"/>
            </a:sp3d>
          </a:bodyPr>
          <a:lstStyle>
            <a:lvl1pPr algn="l" rtl="0">
              <a:spcBef>
                <a:spcPct val="0"/>
              </a:spcBef>
              <a:buNone/>
              <a:defRPr baseline="0" b="1" cap="none" dirty="0" sz="5600" lang="en-US">
                <a:ln w="635">
                  <a:noFill/>
                </a:ln>
                <a:solidFill>
                  <a:schemeClr val="accent4">
                    <a:tint val="90000"/>
                    <a:satMod val="125000"/>
                  </a:schemeClr>
                </a:solidFill>
                <a:effectLst>
                  <a:outerShdw algn="tl" blurRad="38100" dir="5400000" dist="25400" rotWithShape="0">
                    <a:srgbClr val="000000">
                      <a:alpha val="43000"/>
                    </a:srgbClr>
                  </a:outerShdw>
                </a:effectLst>
                <a:latin typeface="+mj-lt"/>
                <a:ea typeface="+mj-ea"/>
                <a:cs typeface="+mj-cs"/>
              </a:defRPr>
            </a:lvl1pPr>
          </a:lstStyle>
          <a:p>
            <a:r>
              <a:rPr lang="tr-TR"/>
              <a:t>Asıl başlık stili için tıklatın</a:t>
            </a:r>
            <a:endParaRPr lang="en-US"/>
          </a:p>
        </p:txBody>
      </p:sp>
      <p:sp>
        <p:nvSpPr>
          <p:cNvPr id="1048596" name="2 Metin Yer Tutucusu"/>
          <p:cNvSpPr>
            <a:spLocks noGrp="1"/>
          </p:cNvSpPr>
          <p:nvPr>
            <p:ph type="body" idx="1"/>
          </p:nvPr>
        </p:nvSpPr>
        <p:spPr>
          <a:xfrm>
            <a:off x="530352" y="2704664"/>
            <a:ext cx="7772400" cy="1509712"/>
          </a:xfrm>
        </p:spPr>
        <p:txBody>
          <a:bodyPr lIns="45720" rIns="45720"/>
          <a:lstStyle>
            <a:lvl1pPr indent="0" marL="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1048597" name="3 Veri Yer Tutucusu"/>
          <p:cNvSpPr>
            <a:spLocks noGrp="1"/>
          </p:cNvSpPr>
          <p:nvPr>
            <p:ph type="dt" sz="half" idx="10"/>
          </p:nvPr>
        </p:nvSpPr>
        <p:spPr/>
        <p:txBody>
          <a:bodyPr/>
          <a:p>
            <a:fld id="{4F0ED2FF-562C-4E45-A4EE-727AEDC6DB5A}" type="datetimeFigureOut">
              <a:rPr lang="tr-TR"/>
              <a:t>12.03.2024</a:t>
            </a:fld>
            <a:endParaRPr lang="tr-TR"/>
          </a:p>
        </p:txBody>
      </p:sp>
      <p:sp>
        <p:nvSpPr>
          <p:cNvPr id="1048598" name="4 Altbilgi Yer Tutucusu"/>
          <p:cNvSpPr>
            <a:spLocks noGrp="1"/>
          </p:cNvSpPr>
          <p:nvPr>
            <p:ph type="ftr" sz="quarter" idx="11"/>
          </p:nvPr>
        </p:nvSpPr>
        <p:spPr/>
        <p:txBody>
          <a:bodyPr/>
          <a:p>
            <a:endParaRPr lang="tr-TR"/>
          </a:p>
        </p:txBody>
      </p:sp>
      <p:sp>
        <p:nvSpPr>
          <p:cNvPr id="1048599" name="5 Slayt Numarası Yer Tutucusu"/>
          <p:cNvSpPr>
            <a:spLocks noGrp="1"/>
          </p:cNvSpPr>
          <p:nvPr>
            <p:ph type="sldNum" sz="quarter" idx="12"/>
          </p:nvPr>
        </p:nvSpPr>
        <p:spPr/>
        <p:txBody>
          <a:bodyPr/>
          <a:p>
            <a:fld id="{7D2F49CB-32E7-4631-9639-7BBB7F90EE0B}" type="slidenum">
              <a:rPr lang="tr-TR"/>
              <a:t>‹#›</a:t>
            </a:fld>
            <a:endParaRPr lang="tr-TR"/>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İki İçerik">
    <p:spTree>
      <p:nvGrpSpPr>
        <p:cNvPr id="103" name=""/>
        <p:cNvGrpSpPr/>
        <p:nvPr/>
      </p:nvGrpSpPr>
      <p:grpSpPr>
        <a:xfrm>
          <a:off x="0" y="0"/>
          <a:ext cx="0" cy="0"/>
          <a:chOff x="0" y="0"/>
          <a:chExt cx="0" cy="0"/>
        </a:xfrm>
      </p:grpSpPr>
      <p:sp>
        <p:nvSpPr>
          <p:cNvPr id="1048729" name="1 Başlık"/>
          <p:cNvSpPr>
            <a:spLocks noGrp="1"/>
          </p:cNvSpPr>
          <p:nvPr>
            <p:ph type="title"/>
          </p:nvPr>
        </p:nvSpPr>
        <p:spPr>
          <a:xfrm>
            <a:off x="457200" y="704088"/>
            <a:ext cx="8229600" cy="1143000"/>
          </a:xfrm>
        </p:spPr>
        <p:txBody>
          <a:bodyPr/>
          <a:p>
            <a:r>
              <a:rPr lang="tr-TR"/>
              <a:t>Asıl başlık stili için tıklatın</a:t>
            </a:r>
            <a:endParaRPr lang="en-US"/>
          </a:p>
        </p:txBody>
      </p:sp>
      <p:sp>
        <p:nvSpPr>
          <p:cNvPr id="1048730"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731"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732" name="9 Veri Yer Tutucusu"/>
          <p:cNvSpPr>
            <a:spLocks noGrp="1"/>
          </p:cNvSpPr>
          <p:nvPr>
            <p:ph type="dt" sz="half" idx="10"/>
          </p:nvPr>
        </p:nvSpPr>
        <p:spPr/>
        <p:txBody>
          <a:bodyPr/>
          <a:p>
            <a:fld id="{5C55777A-7EDA-40CB-8970-5F6410532A9B}" type="datetimeFigureOut">
              <a:rPr lang="tr-TR"/>
              <a:t>12.03.2024</a:t>
            </a:fld>
            <a:endParaRPr lang="tr-TR"/>
          </a:p>
        </p:txBody>
      </p:sp>
      <p:sp>
        <p:nvSpPr>
          <p:cNvPr id="1048733" name="21 Altbilgi Yer Tutucusu"/>
          <p:cNvSpPr>
            <a:spLocks noGrp="1"/>
          </p:cNvSpPr>
          <p:nvPr>
            <p:ph type="ftr" sz="quarter" idx="11"/>
          </p:nvPr>
        </p:nvSpPr>
        <p:spPr/>
        <p:txBody>
          <a:bodyPr/>
          <a:p>
            <a:endParaRPr lang="tr-TR"/>
          </a:p>
        </p:txBody>
      </p:sp>
      <p:sp>
        <p:nvSpPr>
          <p:cNvPr id="1048734" name="17 Slayt Numarası Yer Tutucusu"/>
          <p:cNvSpPr>
            <a:spLocks noGrp="1"/>
          </p:cNvSpPr>
          <p:nvPr>
            <p:ph type="sldNum" sz="quarter" idx="12"/>
          </p:nvPr>
        </p:nvSpPr>
        <p:spPr/>
        <p:txBody>
          <a:bodyPr/>
          <a:p>
            <a:fld id="{2373B6A9-2446-4937-851E-CE7EABC34F5F}" type="slidenum">
              <a:rPr lang="tr-T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Karşılaştırma">
    <p:spTree>
      <p:nvGrpSpPr>
        <p:cNvPr id="104" name=""/>
        <p:cNvGrpSpPr/>
        <p:nvPr/>
      </p:nvGrpSpPr>
      <p:grpSpPr>
        <a:xfrm>
          <a:off x="0" y="0"/>
          <a:ext cx="0" cy="0"/>
          <a:chOff x="0" y="0"/>
          <a:chExt cx="0" cy="0"/>
        </a:xfrm>
      </p:grpSpPr>
      <p:sp>
        <p:nvSpPr>
          <p:cNvPr id="1048735" name="1 Başlık"/>
          <p:cNvSpPr>
            <a:spLocks noGrp="1"/>
          </p:cNvSpPr>
          <p:nvPr>
            <p:ph type="title"/>
          </p:nvPr>
        </p:nvSpPr>
        <p:spPr>
          <a:xfrm>
            <a:off x="457200" y="704088"/>
            <a:ext cx="8229600" cy="1143000"/>
          </a:xfrm>
        </p:spPr>
        <p:txBody>
          <a:bodyPr/>
          <a:p>
            <a:r>
              <a:rPr lang="tr-TR"/>
              <a:t>Asıl başlık stili için tıklatın</a:t>
            </a:r>
            <a:endParaRPr lang="en-US"/>
          </a:p>
        </p:txBody>
      </p:sp>
      <p:sp>
        <p:nvSpPr>
          <p:cNvPr id="1048736" name="2 Metin Yer Tutucusu"/>
          <p:cNvSpPr>
            <a:spLocks noGrp="1"/>
          </p:cNvSpPr>
          <p:nvPr>
            <p:ph type="body" idx="1"/>
          </p:nvPr>
        </p:nvSpPr>
        <p:spPr>
          <a:xfrm>
            <a:off x="457200" y="1855248"/>
            <a:ext cx="4040188" cy="659352"/>
          </a:xfrm>
        </p:spPr>
        <p:txBody>
          <a:bodyPr anchor="ctr" bIns="0" lIns="45720" rIns="45720" tIns="0">
            <a:noAutofit/>
          </a:bodyPr>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lvl="0"/>
            <a:r>
              <a:rPr lang="tr-TR"/>
              <a:t>Asıl metin stillerini düzenlemek için tıklatın</a:t>
            </a:r>
          </a:p>
        </p:txBody>
      </p:sp>
      <p:sp>
        <p:nvSpPr>
          <p:cNvPr id="1048737" name="3 Metin Yer Tutucusu"/>
          <p:cNvSpPr>
            <a:spLocks noGrp="1"/>
          </p:cNvSpPr>
          <p:nvPr>
            <p:ph type="body" sz="half" idx="3"/>
          </p:nvPr>
        </p:nvSpPr>
        <p:spPr>
          <a:xfrm>
            <a:off x="4645025" y="1859757"/>
            <a:ext cx="4041775" cy="654843"/>
          </a:xfrm>
        </p:spPr>
        <p:txBody>
          <a:bodyPr anchor="ctr" bIns="0" lIns="45720" rIns="45720" tIns="0"/>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lvl="0"/>
            <a:r>
              <a:rPr lang="tr-TR"/>
              <a:t>Asıl metin stillerini düzenlemek için tıklatın</a:t>
            </a:r>
          </a:p>
        </p:txBody>
      </p:sp>
      <p:sp>
        <p:nvSpPr>
          <p:cNvPr id="1048738"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739"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740" name="9 Veri Yer Tutucusu"/>
          <p:cNvSpPr>
            <a:spLocks noGrp="1"/>
          </p:cNvSpPr>
          <p:nvPr>
            <p:ph type="dt" sz="half" idx="10"/>
          </p:nvPr>
        </p:nvSpPr>
        <p:spPr/>
        <p:txBody>
          <a:bodyPr/>
          <a:p>
            <a:fld id="{5BE3A833-2F8A-4711-BFCB-27BC371F4CFD}" type="datetimeFigureOut">
              <a:rPr lang="tr-TR"/>
              <a:t>12.03.2024</a:t>
            </a:fld>
            <a:endParaRPr lang="tr-TR"/>
          </a:p>
        </p:txBody>
      </p:sp>
      <p:sp>
        <p:nvSpPr>
          <p:cNvPr id="1048741" name="21 Altbilgi Yer Tutucusu"/>
          <p:cNvSpPr>
            <a:spLocks noGrp="1"/>
          </p:cNvSpPr>
          <p:nvPr>
            <p:ph type="ftr" sz="quarter" idx="11"/>
          </p:nvPr>
        </p:nvSpPr>
        <p:spPr/>
        <p:txBody>
          <a:bodyPr/>
          <a:p>
            <a:endParaRPr lang="tr-TR"/>
          </a:p>
        </p:txBody>
      </p:sp>
      <p:sp>
        <p:nvSpPr>
          <p:cNvPr id="1048742" name="17 Slayt Numarası Yer Tutucusu"/>
          <p:cNvSpPr>
            <a:spLocks noGrp="1"/>
          </p:cNvSpPr>
          <p:nvPr>
            <p:ph type="sldNum" sz="quarter" idx="12"/>
          </p:nvPr>
        </p:nvSpPr>
        <p:spPr/>
        <p:txBody>
          <a:bodyPr/>
          <a:p>
            <a:fld id="{7D1B6A97-5D98-413D-A537-4AA997D5EAD8}" type="slidenum">
              <a:rPr lang="tr-T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Yalnızca Başlık">
    <p:spTree>
      <p:nvGrpSpPr>
        <p:cNvPr id="98" name=""/>
        <p:cNvGrpSpPr/>
        <p:nvPr/>
      </p:nvGrpSpPr>
      <p:grpSpPr>
        <a:xfrm>
          <a:off x="0" y="0"/>
          <a:ext cx="0" cy="0"/>
          <a:chOff x="0" y="0"/>
          <a:chExt cx="0" cy="0"/>
        </a:xfrm>
      </p:grpSpPr>
      <p:sp>
        <p:nvSpPr>
          <p:cNvPr id="1048700" name="1 Başlık"/>
          <p:cNvSpPr>
            <a:spLocks noGrp="1"/>
          </p:cNvSpPr>
          <p:nvPr>
            <p:ph type="title"/>
          </p:nvPr>
        </p:nvSpPr>
        <p:spPr>
          <a:xfrm>
            <a:off x="457200" y="704088"/>
            <a:ext cx="8305800" cy="1143000"/>
          </a:xfrm>
        </p:spPr>
        <p:txBody>
          <a:bodyPr>
            <a:normAutofit/>
            <a:scene3d>
              <a:camera prst="orthographicFront"/>
              <a:lightRig dir="t" rig="freezing">
                <a:rot lat="0" lon="0" rev="5640000"/>
              </a:lightRig>
            </a:scene3d>
            <a:sp3d prstMaterial="flat">
              <a:contourClr>
                <a:schemeClr val="tx2"/>
              </a:contourClr>
            </a:sp3d>
          </a:bodyPr>
          <a:lstStyle>
            <a:lvl1pPr algn="l" rtl="0">
              <a:spcBef>
                <a:spcPct val="0"/>
              </a:spcBef>
              <a:buNone/>
              <a:defRPr b="0" sz="5000">
                <a:ln>
                  <a:noFill/>
                </a:ln>
                <a:solidFill>
                  <a:schemeClr val="tx2"/>
                </a:solidFill>
                <a:effectLst/>
                <a:latin typeface="+mj-lt"/>
                <a:ea typeface="+mj-ea"/>
                <a:cs typeface="+mj-cs"/>
              </a:defRPr>
            </a:lvl1pPr>
          </a:lstStyle>
          <a:p>
            <a:r>
              <a:rPr lang="tr-TR"/>
              <a:t>Asıl başlık stili için tıklatın</a:t>
            </a:r>
            <a:endParaRPr lang="en-US"/>
          </a:p>
        </p:txBody>
      </p:sp>
      <p:sp>
        <p:nvSpPr>
          <p:cNvPr id="1048701" name="9 Veri Yer Tutucusu"/>
          <p:cNvSpPr>
            <a:spLocks noGrp="1"/>
          </p:cNvSpPr>
          <p:nvPr>
            <p:ph type="dt" sz="half" idx="10"/>
          </p:nvPr>
        </p:nvSpPr>
        <p:spPr/>
        <p:txBody>
          <a:bodyPr/>
          <a:p>
            <a:fld id="{ADC37547-4282-4A75-98CE-4C0EEBD0F197}" type="datetimeFigureOut">
              <a:rPr lang="tr-TR"/>
              <a:t>12.03.2024</a:t>
            </a:fld>
            <a:endParaRPr lang="tr-TR"/>
          </a:p>
        </p:txBody>
      </p:sp>
      <p:sp>
        <p:nvSpPr>
          <p:cNvPr id="1048702" name="21 Altbilgi Yer Tutucusu"/>
          <p:cNvSpPr>
            <a:spLocks noGrp="1"/>
          </p:cNvSpPr>
          <p:nvPr>
            <p:ph type="ftr" sz="quarter" idx="11"/>
          </p:nvPr>
        </p:nvSpPr>
        <p:spPr/>
        <p:txBody>
          <a:bodyPr/>
          <a:p>
            <a:endParaRPr lang="tr-TR"/>
          </a:p>
        </p:txBody>
      </p:sp>
      <p:sp>
        <p:nvSpPr>
          <p:cNvPr id="1048703" name="17 Slayt Numarası Yer Tutucusu"/>
          <p:cNvSpPr>
            <a:spLocks noGrp="1"/>
          </p:cNvSpPr>
          <p:nvPr>
            <p:ph type="sldNum" sz="quarter" idx="12"/>
          </p:nvPr>
        </p:nvSpPr>
        <p:spPr/>
        <p:txBody>
          <a:bodyPr/>
          <a:p>
            <a:fld id="{6BA5D20E-1916-44BF-8597-28DA5F4B9567}" type="slidenum">
              <a:rPr lang="tr-T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oş">
    <p:spTree>
      <p:nvGrpSpPr>
        <p:cNvPr id="105" name=""/>
        <p:cNvGrpSpPr/>
        <p:nvPr/>
      </p:nvGrpSpPr>
      <p:grpSpPr>
        <a:xfrm>
          <a:off x="0" y="0"/>
          <a:ext cx="0" cy="0"/>
          <a:chOff x="0" y="0"/>
          <a:chExt cx="0" cy="0"/>
        </a:xfrm>
      </p:grpSpPr>
      <p:sp>
        <p:nvSpPr>
          <p:cNvPr id="1048743" name="9 Veri Yer Tutucusu"/>
          <p:cNvSpPr>
            <a:spLocks noGrp="1"/>
          </p:cNvSpPr>
          <p:nvPr>
            <p:ph type="dt" sz="half" idx="10"/>
          </p:nvPr>
        </p:nvSpPr>
        <p:spPr/>
        <p:txBody>
          <a:bodyPr/>
          <a:p>
            <a:fld id="{8F59DCA8-81EC-4419-B87D-D4DE2BE48FA4}" type="datetimeFigureOut">
              <a:rPr lang="tr-TR"/>
              <a:t>12.03.2024</a:t>
            </a:fld>
            <a:endParaRPr lang="tr-TR"/>
          </a:p>
        </p:txBody>
      </p:sp>
      <p:sp>
        <p:nvSpPr>
          <p:cNvPr id="1048744" name="21 Altbilgi Yer Tutucusu"/>
          <p:cNvSpPr>
            <a:spLocks noGrp="1"/>
          </p:cNvSpPr>
          <p:nvPr>
            <p:ph type="ftr" sz="quarter" idx="11"/>
          </p:nvPr>
        </p:nvSpPr>
        <p:spPr/>
        <p:txBody>
          <a:bodyPr/>
          <a:p>
            <a:endParaRPr lang="tr-TR"/>
          </a:p>
        </p:txBody>
      </p:sp>
      <p:sp>
        <p:nvSpPr>
          <p:cNvPr id="1048745" name="17 Slayt Numarası Yer Tutucusu"/>
          <p:cNvSpPr>
            <a:spLocks noGrp="1"/>
          </p:cNvSpPr>
          <p:nvPr>
            <p:ph type="sldNum" sz="quarter" idx="12"/>
          </p:nvPr>
        </p:nvSpPr>
        <p:spPr/>
        <p:txBody>
          <a:bodyPr/>
          <a:p>
            <a:fld id="{234E86A9-F3F2-4FFE-B2B1-684A9B1A451C}" type="slidenum">
              <a:rPr lang="tr-T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Başlıklı İçerik">
    <p:spTree>
      <p:nvGrpSpPr>
        <p:cNvPr id="106" name=""/>
        <p:cNvGrpSpPr/>
        <p:nvPr/>
      </p:nvGrpSpPr>
      <p:grpSpPr>
        <a:xfrm>
          <a:off x="0" y="0"/>
          <a:ext cx="0" cy="0"/>
          <a:chOff x="0" y="0"/>
          <a:chExt cx="0" cy="0"/>
        </a:xfrm>
      </p:grpSpPr>
      <p:sp>
        <p:nvSpPr>
          <p:cNvPr id="1048746" name="1 Başlık"/>
          <p:cNvSpPr>
            <a:spLocks noGrp="1"/>
          </p:cNvSpPr>
          <p:nvPr>
            <p:ph type="title"/>
          </p:nvPr>
        </p:nvSpPr>
        <p:spPr>
          <a:xfrm>
            <a:off x="685800" y="514352"/>
            <a:ext cx="2743200" cy="1162050"/>
          </a:xfrm>
        </p:spPr>
        <p:txBody>
          <a:bodyPr>
            <a:noAutofit/>
          </a:bodyPr>
          <a:lstStyle>
            <a:lvl1pPr algn="l" rtl="0">
              <a:spcBef>
                <a:spcPct val="0"/>
              </a:spcBef>
              <a:buNone/>
              <a:defRPr b="0" sz="2600">
                <a:ln>
                  <a:noFill/>
                </a:ln>
                <a:solidFill>
                  <a:schemeClr val="tx2"/>
                </a:solidFill>
                <a:effectLst/>
                <a:latin typeface="+mj-lt"/>
                <a:ea typeface="+mj-ea"/>
                <a:cs typeface="+mj-cs"/>
              </a:defRPr>
            </a:lvl1pPr>
          </a:lstStyle>
          <a:p>
            <a:r>
              <a:rPr lang="tr-TR"/>
              <a:t>Asıl başlık stili için tıklatın</a:t>
            </a:r>
            <a:endParaRPr lang="en-US"/>
          </a:p>
        </p:txBody>
      </p:sp>
      <p:sp>
        <p:nvSpPr>
          <p:cNvPr id="1048747" name="2 Metin Yer Tutucusu"/>
          <p:cNvSpPr>
            <a:spLocks noGrp="1"/>
          </p:cNvSpPr>
          <p:nvPr>
            <p:ph type="body" idx="2"/>
          </p:nvPr>
        </p:nvSpPr>
        <p:spPr>
          <a:xfrm>
            <a:off x="685800" y="1676400"/>
            <a:ext cx="2743200" cy="4572000"/>
          </a:xfrm>
        </p:spPr>
        <p:txBody>
          <a:bodyPr lIns="18288" rIns="18288"/>
          <a:lstStyle>
            <a:lvl1pPr algn="l" indent="0" marL="0">
              <a:buNone/>
              <a:defRPr sz="1400"/>
            </a:lvl1pPr>
            <a:lvl2pPr algn="l" indent="0">
              <a:buNone/>
              <a:defRPr sz="1200"/>
            </a:lvl2pPr>
            <a:lvl3pPr algn="l" indent="0">
              <a:buNone/>
              <a:defRPr sz="1000"/>
            </a:lvl3pPr>
            <a:lvl4pPr algn="l" indent="0">
              <a:buNone/>
              <a:defRPr sz="900"/>
            </a:lvl4pPr>
            <a:lvl5pPr algn="l" indent="0">
              <a:buNone/>
              <a:defRPr sz="900"/>
            </a:lvl5pPr>
          </a:lstStyle>
          <a:p>
            <a:pPr lvl="0"/>
            <a:r>
              <a:rPr lang="tr-TR"/>
              <a:t>Asıl metin stillerini düzenlemek için tıklatın</a:t>
            </a:r>
          </a:p>
        </p:txBody>
      </p:sp>
      <p:sp>
        <p:nvSpPr>
          <p:cNvPr id="1048748"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749" name="9 Veri Yer Tutucusu"/>
          <p:cNvSpPr>
            <a:spLocks noGrp="1"/>
          </p:cNvSpPr>
          <p:nvPr>
            <p:ph type="dt" sz="half" idx="10"/>
          </p:nvPr>
        </p:nvSpPr>
        <p:spPr/>
        <p:txBody>
          <a:bodyPr/>
          <a:p>
            <a:fld id="{E6B7DEFF-D608-4C01-8210-87EEC8F67B47}" type="datetimeFigureOut">
              <a:rPr lang="tr-TR"/>
              <a:t>12.03.2024</a:t>
            </a:fld>
            <a:endParaRPr lang="tr-TR"/>
          </a:p>
        </p:txBody>
      </p:sp>
      <p:sp>
        <p:nvSpPr>
          <p:cNvPr id="1048750" name="21 Altbilgi Yer Tutucusu"/>
          <p:cNvSpPr>
            <a:spLocks noGrp="1"/>
          </p:cNvSpPr>
          <p:nvPr>
            <p:ph type="ftr" sz="quarter" idx="11"/>
          </p:nvPr>
        </p:nvSpPr>
        <p:spPr/>
        <p:txBody>
          <a:bodyPr/>
          <a:p>
            <a:endParaRPr lang="tr-TR"/>
          </a:p>
        </p:txBody>
      </p:sp>
      <p:sp>
        <p:nvSpPr>
          <p:cNvPr id="1048751" name="17 Slayt Numarası Yer Tutucusu"/>
          <p:cNvSpPr>
            <a:spLocks noGrp="1"/>
          </p:cNvSpPr>
          <p:nvPr>
            <p:ph type="sldNum" sz="quarter" idx="12"/>
          </p:nvPr>
        </p:nvSpPr>
        <p:spPr/>
        <p:txBody>
          <a:bodyPr/>
          <a:p>
            <a:fld id="{2CEED8A2-4821-4EDB-9741-BBB97B4D7DBE}" type="slidenum">
              <a:rPr lang="tr-T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Başlıklı Resim">
    <p:spTree>
      <p:nvGrpSpPr>
        <p:cNvPr id="101" name=""/>
        <p:cNvGrpSpPr/>
        <p:nvPr/>
      </p:nvGrpSpPr>
      <p:grpSpPr>
        <a:xfrm>
          <a:off x="0" y="0"/>
          <a:ext cx="0" cy="0"/>
          <a:chOff x="0" y="0"/>
          <a:chExt cx="0" cy="0"/>
        </a:xfrm>
      </p:grpSpPr>
      <p:sp>
        <p:nvSpPr>
          <p:cNvPr id="1048714" name="4 Tek Köşesi Kesik ve Yuvarlatılmış Dikdörtgen"/>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algn="tl" blurRad="63500" dir="7500000" dist="38500" kx="100000" rotWithShape="0" sx="98500" sy="10008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p>
            <a:pPr algn="ctr" fontAlgn="auto">
              <a:spcBef>
                <a:spcPts val="0"/>
              </a:spcBef>
              <a:spcAft>
                <a:spcPts val="0"/>
              </a:spcAft>
            </a:pPr>
            <a:endParaRPr lang="en-US"/>
          </a:p>
        </p:txBody>
      </p:sp>
      <p:sp>
        <p:nvSpPr>
          <p:cNvPr id="1048715" name="5 Dik Üçgen"/>
          <p:cNvSpPr/>
          <p:nvPr/>
        </p:nvSpPr>
        <p:spPr>
          <a:xfrm rot="420000" flipV="1">
            <a:off x="8004175" y="5359400"/>
            <a:ext cx="155575" cy="155575"/>
          </a:xfrm>
          <a:prstGeom prst="rtTriangle"/>
          <a:solidFill>
            <a:srgbClr val="FFFFFF"/>
          </a:solidFill>
          <a:ln w="12700" cap="flat" cmpd="sng" algn="ctr">
            <a:solidFill>
              <a:srgbClr val="FFFFFF"/>
            </a:solidFill>
            <a:prstDash val="solid"/>
            <a:bevel/>
          </a:ln>
          <a:effectLst>
            <a:outerShdw algn="tl" blurRad="19685" dir="12900000" dist="6350"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p>
            <a:pPr algn="ctr" fontAlgn="auto">
              <a:spcBef>
                <a:spcPts val="0"/>
              </a:spcBef>
              <a:spcAft>
                <a:spcPts val="0"/>
              </a:spcAft>
            </a:pPr>
            <a:endParaRPr lang="en-US"/>
          </a:p>
        </p:txBody>
      </p:sp>
      <p:sp>
        <p:nvSpPr>
          <p:cNvPr id="1048716" name="6 Serbest Form"/>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p>
            <a:pPr fontAlgn="auto">
              <a:spcBef>
                <a:spcPts val="0"/>
              </a:spcBef>
              <a:spcAft>
                <a:spcPts val="0"/>
              </a:spcAft>
            </a:pPr>
            <a:endParaRPr lang="en-US">
              <a:latin typeface="+mn-lt"/>
              <a:cs typeface="+mn-cs"/>
            </a:endParaRPr>
          </a:p>
        </p:txBody>
      </p:sp>
      <p:sp>
        <p:nvSpPr>
          <p:cNvPr id="1048717" name="7 Serbest Form"/>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p>
            <a:pPr fontAlgn="auto">
              <a:spcBef>
                <a:spcPts val="0"/>
              </a:spcBef>
              <a:spcAft>
                <a:spcPts val="0"/>
              </a:spcAft>
            </a:pPr>
            <a:endParaRPr lang="en-US">
              <a:latin typeface="+mn-lt"/>
              <a:cs typeface="+mn-cs"/>
            </a:endParaRPr>
          </a:p>
        </p:txBody>
      </p:sp>
      <p:sp>
        <p:nvSpPr>
          <p:cNvPr id="1048718" name="1 Başlık"/>
          <p:cNvSpPr>
            <a:spLocks noGrp="1"/>
          </p:cNvSpPr>
          <p:nvPr>
            <p:ph type="title"/>
          </p:nvPr>
        </p:nvSpPr>
        <p:spPr>
          <a:xfrm>
            <a:off x="609600" y="1176996"/>
            <a:ext cx="2212848" cy="1582621"/>
          </a:xfrm>
        </p:spPr>
        <p:txBody>
          <a:bodyPr bIns="45720" lIns="45720" rIns="45720"/>
          <a:lstStyle>
            <a:lvl1pPr algn="l">
              <a:buNone/>
              <a:defRPr b="1" sz="2000">
                <a:solidFill>
                  <a:schemeClr val="tx2"/>
                </a:solidFill>
              </a:defRPr>
            </a:lvl1pPr>
          </a:lstStyle>
          <a:p>
            <a:r>
              <a:rPr lang="tr-TR"/>
              <a:t>Asıl başlık stili için tıklatın</a:t>
            </a:r>
            <a:endParaRPr lang="en-US"/>
          </a:p>
        </p:txBody>
      </p:sp>
      <p:sp>
        <p:nvSpPr>
          <p:cNvPr id="1048719" name="3 Metin Yer Tutucusu"/>
          <p:cNvSpPr>
            <a:spLocks noGrp="1"/>
          </p:cNvSpPr>
          <p:nvPr>
            <p:ph type="body" sz="half" idx="2"/>
          </p:nvPr>
        </p:nvSpPr>
        <p:spPr>
          <a:xfrm>
            <a:off x="609600" y="2828785"/>
            <a:ext cx="2209800" cy="2179320"/>
          </a:xfrm>
        </p:spPr>
        <p:txBody>
          <a:bodyPr lIns="64008" rIns="45720"/>
          <a:lstStyle>
            <a:lvl1pPr algn="l" indent="0" marL="0">
              <a:spcBef>
                <a:spcPts val="250"/>
              </a:spcBef>
              <a:buFontTx/>
              <a:buNone/>
              <a:defRPr sz="1300"/>
            </a:lvl1pPr>
            <a:lvl2pPr>
              <a:defRPr sz="1200"/>
            </a:lvl2pPr>
            <a:lvl3pPr>
              <a:defRPr sz="1000"/>
            </a:lvl3pPr>
            <a:lvl4pPr>
              <a:defRPr sz="900"/>
            </a:lvl4pPr>
            <a:lvl5pPr>
              <a:defRPr sz="900"/>
            </a:lvl5pPr>
          </a:lstStyle>
          <a:p>
            <a:pPr lvl="0"/>
            <a:r>
              <a:rPr lang="tr-TR"/>
              <a:t>Asıl metin stillerini düzenlemek için tıklatın</a:t>
            </a:r>
          </a:p>
        </p:txBody>
      </p:sp>
      <p:sp>
        <p:nvSpPr>
          <p:cNvPr id="1048720" name="2 Resim Yer Tutucusu"/>
          <p:cNvSpPr>
            <a:spLocks noGrp="1"/>
          </p:cNvSpPr>
          <p:nvPr>
            <p:ph type="pic" idx="1"/>
          </p:nvPr>
        </p:nvSpPr>
        <p:spPr>
          <a:xfrm rot="420000">
            <a:off x="3485793" y="1199517"/>
            <a:ext cx="4617720" cy="3931920"/>
          </a:xfrm>
          <a:prstGeom prst="rect"/>
          <a:solidFill>
            <a:schemeClr val="bg2"/>
          </a:solidFill>
          <a:ln w="3000" cap="rnd">
            <a:solidFill>
              <a:srgbClr val="C0C0C0"/>
            </a:solidFill>
            <a:round/>
          </a:ln>
          <a:effectLst/>
        </p:spPr>
        <p:txBody>
          <a:bodyPr>
            <a:normAutofit/>
          </a:bodyPr>
          <a:lstStyle>
            <a:lvl1pPr indent="0" marL="0">
              <a:buNone/>
              <a:defRPr sz="3200"/>
            </a:lvl1pPr>
          </a:lstStyle>
          <a:p>
            <a:pPr lvl="0"/>
            <a:r>
              <a:rPr lang="tr-TR" noProof="0"/>
              <a:t>Resim eklemek için simgeyi tıklatın</a:t>
            </a:r>
            <a:endParaRPr dirty="0" lang="en-US" noProof="0"/>
          </a:p>
        </p:txBody>
      </p:sp>
      <p:sp>
        <p:nvSpPr>
          <p:cNvPr id="1048721" name="4 Veri Yer Tutucusu"/>
          <p:cNvSpPr>
            <a:spLocks noGrp="1"/>
          </p:cNvSpPr>
          <p:nvPr>
            <p:ph type="dt" sz="half" idx="10"/>
          </p:nvPr>
        </p:nvSpPr>
        <p:spPr/>
        <p:txBody>
          <a:bodyPr/>
          <a:p>
            <a:fld id="{7D8EB95B-9DBC-4D48-B386-2404036C0021}" type="datetimeFigureOut">
              <a:rPr lang="tr-TR"/>
              <a:t>12.03.2024</a:t>
            </a:fld>
            <a:endParaRPr lang="tr-TR"/>
          </a:p>
        </p:txBody>
      </p:sp>
      <p:sp>
        <p:nvSpPr>
          <p:cNvPr id="1048722" name="5 Altbilgi Yer Tutucusu"/>
          <p:cNvSpPr>
            <a:spLocks noGrp="1"/>
          </p:cNvSpPr>
          <p:nvPr>
            <p:ph type="ftr" sz="quarter" idx="11"/>
          </p:nvPr>
        </p:nvSpPr>
        <p:spPr/>
        <p:txBody>
          <a:bodyPr/>
          <a:p>
            <a:endParaRPr lang="tr-TR"/>
          </a:p>
        </p:txBody>
      </p:sp>
      <p:sp>
        <p:nvSpPr>
          <p:cNvPr id="1048723" name="6 Slayt Numarası Yer Tutucusu"/>
          <p:cNvSpPr>
            <a:spLocks noGrp="1"/>
          </p:cNvSpPr>
          <p:nvPr>
            <p:ph type="sldNum" sz="quarter" idx="12"/>
          </p:nvPr>
        </p:nvSpPr>
        <p:spPr>
          <a:xfrm>
            <a:off x="8077200" y="6356350"/>
            <a:ext cx="609600" cy="365125"/>
          </a:xfrm>
        </p:spPr>
        <p:txBody>
          <a:bodyPr/>
          <a:p>
            <a:fld id="{7D1D8010-0800-496A-81F0-42DDC50E256C}" type="slidenum">
              <a:rPr lang="tr-T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2.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dpi="0">
          <a:blip xmlns:r="http://schemas.openxmlformats.org/officeDocument/2006/relationships" r:embed="rId12" cstate="print"/>
          <a:srcRect/>
          <a:stretch>
            <a:fillRect/>
          </a:stretch>
        </a:blipFill>
        <a:effectLst/>
      </p:bgPr>
    </p:bg>
    <p:spTree>
      <p:nvGrpSpPr>
        <p:cNvPr id="12" name=""/>
        <p:cNvGrpSpPr/>
        <p:nvPr/>
      </p:nvGrpSpPr>
      <p:grpSpPr>
        <a:xfrm>
          <a:off x="0" y="0"/>
          <a:ext cx="0" cy="0"/>
          <a:chOff x="0" y="0"/>
          <a:chExt cx="0" cy="0"/>
        </a:xfrm>
      </p:grpSpPr>
      <p:sp>
        <p:nvSpPr>
          <p:cNvPr id="1048576" name="6 Serbest Form"/>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p>
            <a:pPr fontAlgn="auto">
              <a:spcBef>
                <a:spcPts val="0"/>
              </a:spcBef>
              <a:spcAft>
                <a:spcPts val="0"/>
              </a:spcAft>
            </a:pPr>
            <a:endParaRPr lang="en-US">
              <a:latin typeface="+mn-lt"/>
              <a:cs typeface="+mn-cs"/>
            </a:endParaRPr>
          </a:p>
        </p:txBody>
      </p:sp>
      <p:sp>
        <p:nvSpPr>
          <p:cNvPr id="1048577" name="7 Serbest Form"/>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p>
            <a:pPr fontAlgn="auto">
              <a:spcBef>
                <a:spcPts val="0"/>
              </a:spcBef>
              <a:spcAft>
                <a:spcPts val="0"/>
              </a:spcAft>
            </a:pPr>
            <a:endParaRPr lang="en-US">
              <a:latin typeface="+mn-lt"/>
              <a:cs typeface="+mn-cs"/>
            </a:endParaRPr>
          </a:p>
        </p:txBody>
      </p:sp>
      <p:sp>
        <p:nvSpPr>
          <p:cNvPr id="1048578" name="8 Başlık Yer Tutucusu"/>
          <p:cNvSpPr>
            <a:spLocks noGrp="1"/>
          </p:cNvSpPr>
          <p:nvPr>
            <p:ph type="title"/>
          </p:nvPr>
        </p:nvSpPr>
        <p:spPr bwMode="auto">
          <a:xfrm>
            <a:off x="457200" y="704850"/>
            <a:ext cx="8229600" cy="1143000"/>
          </a:xfrm>
          <a:prstGeom prst="rect"/>
          <a:noFill/>
          <a:ln w="9525">
            <a:noFill/>
            <a:miter lim="800000"/>
            <a:headEnd/>
            <a:tailEnd/>
          </a:ln>
        </p:spPr>
        <p:txBody>
          <a:bodyPr anchor="b" anchorCtr="0" bIns="0" compatLnSpc="1" lIns="0" numCol="1" rIns="0" tIns="45720" vert="horz" wrap="square">
            <a:prstTxWarp prst="textNoShape"/>
          </a:bodyPr>
          <a:p>
            <a:pPr lvl="0"/>
            <a:r>
              <a:rPr lang="tr-TR"/>
              <a:t>Asıl başlık stili için tıklatın</a:t>
            </a:r>
            <a:endParaRPr lang="en-US"/>
          </a:p>
        </p:txBody>
      </p:sp>
      <p:sp>
        <p:nvSpPr>
          <p:cNvPr id="1048579" name="29 Metin Yer Tutucusu"/>
          <p:cNvSpPr>
            <a:spLocks noGrp="1"/>
          </p:cNvSpPr>
          <p:nvPr>
            <p:ph type="body" idx="1"/>
          </p:nvPr>
        </p:nvSpPr>
        <p:spPr bwMode="auto">
          <a:xfrm>
            <a:off x="457200" y="1935163"/>
            <a:ext cx="8229600" cy="4389437"/>
          </a:xfrm>
          <a:prstGeom prst="rect"/>
          <a:noFill/>
          <a:ln w="9525">
            <a:noFill/>
            <a:miter lim="800000"/>
            <a:headEnd/>
            <a:tailEnd/>
          </a:ln>
        </p:spPr>
        <p:txBody>
          <a:bodyPr anchor="t" anchorCtr="0" bIns="45720" compatLnSpc="1" lIns="91440" numCol="1" rIns="91440" tIns="45720" vert="horz" wrap="square">
            <a:prstTxWarp prst="textNoShape"/>
          </a:bodyPr>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48580" name="9 Veri Yer Tutucusu"/>
          <p:cNvSpPr>
            <a:spLocks noGrp="1"/>
          </p:cNvSpPr>
          <p:nvPr>
            <p:ph type="dt" sz="half" idx="2"/>
          </p:nvPr>
        </p:nvSpPr>
        <p:spPr>
          <a:xfrm>
            <a:off x="457200" y="6356350"/>
            <a:ext cx="2133600" cy="365125"/>
          </a:xfrm>
          <a:prstGeom prst="rect"/>
        </p:spPr>
        <p:txBody>
          <a:bodyPr anchor="b" bIns="0" lIns="0" rIns="0" tIns="0" vert="horz"/>
          <a:lstStyle>
            <a:lvl1pPr algn="l" eaLnBrk="1" fontAlgn="auto" hangingPunct="1" latinLnBrk="0">
              <a:spcBef>
                <a:spcPts val="0"/>
              </a:spcBef>
              <a:spcAft>
                <a:spcPts val="0"/>
              </a:spcAft>
              <a:defRPr sz="1200" kumimoji="0">
                <a:solidFill>
                  <a:schemeClr val="tx2">
                    <a:shade val="90000"/>
                  </a:schemeClr>
                </a:solidFill>
                <a:latin typeface="+mn-lt"/>
                <a:cs typeface="+mn-cs"/>
              </a:defRPr>
            </a:lvl1pPr>
          </a:lstStyle>
          <a:p>
            <a:fld id="{AE7B66FA-4259-4076-A2D5-45552C716731}" type="datetimeFigureOut">
              <a:rPr lang="tr-TR"/>
              <a:t>12.03.2024</a:t>
            </a:fld>
            <a:endParaRPr lang="tr-TR"/>
          </a:p>
        </p:txBody>
      </p:sp>
      <p:sp>
        <p:nvSpPr>
          <p:cNvPr id="1048581" name="21 Altbilgi Yer Tutucusu"/>
          <p:cNvSpPr>
            <a:spLocks noGrp="1"/>
          </p:cNvSpPr>
          <p:nvPr>
            <p:ph type="ftr" sz="quarter" idx="3"/>
          </p:nvPr>
        </p:nvSpPr>
        <p:spPr>
          <a:xfrm>
            <a:off x="2667000" y="6356350"/>
            <a:ext cx="3352800" cy="365125"/>
          </a:xfrm>
          <a:prstGeom prst="rect"/>
        </p:spPr>
        <p:txBody>
          <a:bodyPr anchor="b" bIns="0" lIns="0" rIns="0" tIns="0" vert="horz"/>
          <a:lstStyle>
            <a:lvl1pPr algn="l" eaLnBrk="1" fontAlgn="auto" hangingPunct="1" latinLnBrk="0">
              <a:spcBef>
                <a:spcPts val="0"/>
              </a:spcBef>
              <a:spcAft>
                <a:spcPts val="0"/>
              </a:spcAft>
              <a:defRPr sz="1200" kumimoji="0">
                <a:solidFill>
                  <a:schemeClr val="tx2">
                    <a:shade val="90000"/>
                  </a:schemeClr>
                </a:solidFill>
                <a:latin typeface="+mn-lt"/>
                <a:cs typeface="+mn-cs"/>
              </a:defRPr>
            </a:lvl1pPr>
          </a:lstStyle>
          <a:p>
            <a:endParaRPr lang="tr-TR"/>
          </a:p>
        </p:txBody>
      </p:sp>
      <p:sp>
        <p:nvSpPr>
          <p:cNvPr id="1048582" name="17 Slayt Numarası Yer Tutucusu"/>
          <p:cNvSpPr>
            <a:spLocks noGrp="1"/>
          </p:cNvSpPr>
          <p:nvPr>
            <p:ph type="sldNum" sz="quarter" idx="4"/>
          </p:nvPr>
        </p:nvSpPr>
        <p:spPr>
          <a:xfrm>
            <a:off x="7924800" y="6356350"/>
            <a:ext cx="762000" cy="365125"/>
          </a:xfrm>
          <a:prstGeom prst="rect"/>
        </p:spPr>
        <p:txBody>
          <a:bodyPr anchor="b" bIns="0" lIns="0" rIns="0" tIns="0" vert="horz"/>
          <a:lstStyle>
            <a:lvl1pPr algn="r" eaLnBrk="1" fontAlgn="auto" hangingPunct="1" latinLnBrk="0">
              <a:spcBef>
                <a:spcPts val="0"/>
              </a:spcBef>
              <a:spcAft>
                <a:spcPts val="0"/>
              </a:spcAft>
              <a:defRPr sz="1200" kumimoji="0">
                <a:solidFill>
                  <a:schemeClr val="tx2">
                    <a:shade val="90000"/>
                  </a:schemeClr>
                </a:solidFill>
                <a:latin typeface="+mn-lt"/>
                <a:cs typeface="+mn-cs"/>
              </a:defRPr>
            </a:lvl1pPr>
          </a:lstStyle>
          <a:p>
            <a:fld id="{F27C5D28-DBFE-4499-84C1-A030432254A3}" type="slidenum">
              <a:rPr lang="tr-TR"/>
              <a:t>‹#›</a:t>
            </a:fld>
            <a:endParaRPr lang="tr-TR"/>
          </a:p>
        </p:txBody>
      </p:sp>
      <p:grpSp>
        <p:nvGrpSpPr>
          <p:cNvPr id="13" name="1 Grup"/>
          <p:cNvGrpSpPr/>
          <p:nvPr/>
        </p:nvGrpSpPr>
        <p:grpSpPr bwMode="auto">
          <a:xfrm>
            <a:off x="-19050" y="203200"/>
            <a:ext cx="9180513" cy="647700"/>
            <a:chOff x="-19045" y="216550"/>
            <a:chExt cx="9180548" cy="649224"/>
          </a:xfrm>
        </p:grpSpPr>
        <p:sp>
          <p:nvSpPr>
            <p:cNvPr id="1048583"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a:p>
              <a:pPr fontAlgn="auto">
                <a:spcBef>
                  <a:spcPts val="0"/>
                </a:spcBef>
                <a:spcAft>
                  <a:spcPts val="0"/>
                </a:spcAft>
              </a:pPr>
              <a:endParaRPr lang="en-US">
                <a:latin typeface="+mn-lt"/>
                <a:cs typeface="+mn-cs"/>
              </a:endParaRPr>
            </a:p>
          </p:txBody>
        </p:sp>
        <p:sp>
          <p:nvSpPr>
            <p:cNvPr id="1048584"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a:p>
              <a:pPr fontAlgn="auto">
                <a:spcBef>
                  <a:spcPts val="0"/>
                </a:spcBef>
                <a:spcAft>
                  <a:spcPts val="0"/>
                </a:spcAft>
              </a:pPr>
              <a:endParaRPr lang="en-US">
                <a:latin typeface="+mn-lt"/>
                <a:cs typeface="+mn-cs"/>
              </a:endParaRPr>
            </a:p>
          </p:txBody>
        </p:sp>
      </p:gr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eaLnBrk="1" fontAlgn="base" hangingPunct="1" rtl="0">
        <a:spcBef>
          <a:spcPct val="0"/>
        </a:spcBef>
        <a:spcAft>
          <a:spcPct val="0"/>
        </a:spcAft>
        <a:defRPr sz="5000" kern="1200">
          <a:solidFill>
            <a:schemeClr val="tx2"/>
          </a:solidFill>
          <a:latin typeface="+mj-lt"/>
          <a:ea typeface="+mj-ea"/>
          <a:cs typeface="+mj-cs"/>
        </a:defRPr>
      </a:lvl1pPr>
      <a:lvl2pPr algn="l" eaLnBrk="1" fontAlgn="base" hangingPunct="1" rtl="0">
        <a:spcBef>
          <a:spcPct val="0"/>
        </a:spcBef>
        <a:spcAft>
          <a:spcPct val="0"/>
        </a:spcAft>
        <a:defRPr sz="5000">
          <a:solidFill>
            <a:schemeClr val="tx2"/>
          </a:solidFill>
          <a:latin typeface="Calibri" pitchFamily="34" charset="0"/>
        </a:defRPr>
      </a:lvl2pPr>
      <a:lvl3pPr algn="l" eaLnBrk="1" fontAlgn="base" hangingPunct="1" rtl="0">
        <a:spcBef>
          <a:spcPct val="0"/>
        </a:spcBef>
        <a:spcAft>
          <a:spcPct val="0"/>
        </a:spcAft>
        <a:defRPr sz="5000">
          <a:solidFill>
            <a:schemeClr val="tx2"/>
          </a:solidFill>
          <a:latin typeface="Calibri" pitchFamily="34" charset="0"/>
        </a:defRPr>
      </a:lvl3pPr>
      <a:lvl4pPr algn="l" eaLnBrk="1" fontAlgn="base" hangingPunct="1" rtl="0">
        <a:spcBef>
          <a:spcPct val="0"/>
        </a:spcBef>
        <a:spcAft>
          <a:spcPct val="0"/>
        </a:spcAft>
        <a:defRPr sz="5000">
          <a:solidFill>
            <a:schemeClr val="tx2"/>
          </a:solidFill>
          <a:latin typeface="Calibri" pitchFamily="34" charset="0"/>
        </a:defRPr>
      </a:lvl4pPr>
      <a:lvl5pPr algn="l" eaLnBrk="1" fontAlgn="base" hangingPunct="1" rtl="0">
        <a:spcBef>
          <a:spcPct val="0"/>
        </a:spcBef>
        <a:spcAft>
          <a:spcPct val="0"/>
        </a:spcAft>
        <a:defRPr sz="5000">
          <a:solidFill>
            <a:schemeClr val="tx2"/>
          </a:solidFill>
          <a:latin typeface="Calibri" pitchFamily="34" charset="0"/>
        </a:defRPr>
      </a:lvl5pPr>
      <a:lvl6pPr algn="l" eaLnBrk="1" fontAlgn="base" hangingPunct="1" marL="457200" rtl="0">
        <a:spcBef>
          <a:spcPct val="0"/>
        </a:spcBef>
        <a:spcAft>
          <a:spcPct val="0"/>
        </a:spcAft>
        <a:defRPr sz="5000">
          <a:solidFill>
            <a:schemeClr val="tx2"/>
          </a:solidFill>
          <a:latin typeface="Calibri" pitchFamily="34" charset="0"/>
        </a:defRPr>
      </a:lvl6pPr>
      <a:lvl7pPr algn="l" eaLnBrk="1" fontAlgn="base" hangingPunct="1" marL="914400" rtl="0">
        <a:spcBef>
          <a:spcPct val="0"/>
        </a:spcBef>
        <a:spcAft>
          <a:spcPct val="0"/>
        </a:spcAft>
        <a:defRPr sz="5000">
          <a:solidFill>
            <a:schemeClr val="tx2"/>
          </a:solidFill>
          <a:latin typeface="Calibri" pitchFamily="34" charset="0"/>
        </a:defRPr>
      </a:lvl7pPr>
      <a:lvl8pPr algn="l" eaLnBrk="1" fontAlgn="base" hangingPunct="1" marL="1371600" rtl="0">
        <a:spcBef>
          <a:spcPct val="0"/>
        </a:spcBef>
        <a:spcAft>
          <a:spcPct val="0"/>
        </a:spcAft>
        <a:defRPr sz="5000">
          <a:solidFill>
            <a:schemeClr val="tx2"/>
          </a:solidFill>
          <a:latin typeface="Calibri" pitchFamily="34" charset="0"/>
        </a:defRPr>
      </a:lvl8pPr>
      <a:lvl9pPr algn="l" eaLnBrk="1" fontAlgn="base" hangingPunct="1" marL="1828800" rtl="0">
        <a:spcBef>
          <a:spcPct val="0"/>
        </a:spcBef>
        <a:spcAft>
          <a:spcPct val="0"/>
        </a:spcAft>
        <a:defRPr sz="5000">
          <a:solidFill>
            <a:schemeClr val="tx2"/>
          </a:solidFill>
          <a:latin typeface="Calibri" pitchFamily="34" charset="0"/>
        </a:defRPr>
      </a:lvl9pPr>
    </p:titleStyle>
    <p:bodyStyle>
      <a:lvl1pPr algn="l" eaLnBrk="1" fontAlgn="base" hangingPunct="1" indent="-273050" marL="273050" rtl="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algn="l" eaLnBrk="1" fontAlgn="base" hangingPunct="1" indent="-246063" marL="639763" rtl="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algn="l" eaLnBrk="1" fontAlgn="base" hangingPunct="1" indent="-246063" marL="914400" rtl="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algn="l" eaLnBrk="1" fontAlgn="base" hangingPunct="1" indent="-209550" marL="1187450" rtl="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algn="l" eaLnBrk="1" fontAlgn="base" hangingPunct="1" indent="-209550" marL="1462088" rtl="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algn="l" eaLnBrk="1" hangingPunct="1" indent="-210312" latinLnBrk="0" marL="1737360" rtl="0">
        <a:spcBef>
          <a:spcPct val="20000"/>
        </a:spcBef>
        <a:buClr>
          <a:schemeClr val="accent5"/>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6"/>
        </a:buClr>
        <a:buSzPct val="80000"/>
        <a:buFont typeface="Wingdings 2"/>
        <a:buChar char=""/>
        <a:defRPr baseline="0" sz="1600" kern="1200" kumimoji="0">
          <a:solidFill>
            <a:schemeClr val="tx1"/>
          </a:solidFill>
          <a:latin typeface="+mn-lt"/>
          <a:ea typeface="+mn-ea"/>
          <a:cs typeface="+mn-cs"/>
        </a:defRPr>
      </a:lvl7pPr>
      <a:lvl8pPr algn="l" eaLnBrk="1" hangingPunct="1" indent="-182880" latinLnBrk="0" marL="2194560" rtl="0">
        <a:spcBef>
          <a:spcPct val="20000"/>
        </a:spcBef>
        <a:buClr>
          <a:schemeClr val="tx2"/>
        </a:buClr>
        <a:buChar char="•"/>
        <a:defRPr sz="1600" kern="1200" kumimoji="0">
          <a:solidFill>
            <a:schemeClr val="tx1"/>
          </a:solidFill>
          <a:latin typeface="+mn-lt"/>
          <a:ea typeface="+mn-ea"/>
          <a:cs typeface="+mn-cs"/>
        </a:defRPr>
      </a:lvl8pPr>
      <a:lvl9pPr algn="l" eaLnBrk="1" hangingPunct="1" indent="-182880" latinLnBrk="0" marL="2468880" rtl="0">
        <a:spcBef>
          <a:spcPct val="20000"/>
        </a:spcBef>
        <a:buClr>
          <a:schemeClr val="tx2"/>
        </a:buClr>
        <a:buFontTx/>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image" Target="../media/image9.jpeg"/><Relationship Id="rId4" Type="http://schemas.openxmlformats.org/officeDocument/2006/relationships/slideLayout" Target="../slideLayouts/slideLayout3.xml"/><Relationship Id="rId5"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hyperlink" Target="http://yeml.meb.k12.tr/meb_iys_dosyalar/34/14/161612/icerikler/biyomedikal-cihaz-teknolojisi_9618.html?CHK=c3d5549b989ac756f9905a8d3e2f9dfc" TargetMode="External"/><Relationship Id="rId2" Type="http://schemas.openxmlformats.org/officeDocument/2006/relationships/hyperlink" Target="http://yeml.meb.k12.tr/meb_iys_dosyalar/34/14/161612/icerikler/kimya-teknolojisi_9623.html?CHK=c3d5549b989ac756f9905a8d3e2f9dfc" TargetMode="External"/><Relationship Id="rId3"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image" Target="../media/image10.gif"/><Relationship Id="rId2"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0" name="4 Dikdörtgen"/>
          <p:cNvSpPr/>
          <p:nvPr/>
        </p:nvSpPr>
        <p:spPr>
          <a:xfrm>
            <a:off x="683568" y="549275"/>
            <a:ext cx="7632650" cy="3317240"/>
          </a:xfrm>
          <a:prstGeom prst="rect"/>
          <a:noFill/>
          <a:ln>
            <a:noFill/>
          </a:ln>
          <a:scene3d>
            <a:camera prst="orthographicFront"/>
            <a:lightRig dir="t" rig="threePt"/>
          </a:scene3d>
          <a:sp3d>
            <a:bevelT w="152400" h="50800" prst="softRound"/>
          </a:sp3d>
        </p:spPr>
        <p:txBody>
          <a:bodyPr wrap="square">
            <a:spAutoFit/>
          </a:bodyPr>
          <a:p>
            <a:pPr algn="ctr"/>
            <a:r>
              <a:rPr dirty="0" sz="9600" lang="tr-TR">
                <a:ln w="18415" cmpd="sng">
                  <a:noFill/>
                  <a:prstDash val="solid"/>
                </a:ln>
                <a:solidFill>
                  <a:srgbClr val="FF0000"/>
                </a:solidFill>
                <a:effectLst>
                  <a:outerShdw algn="tl" blurRad="63500" dir="3600000" rotWithShape="0">
                    <a:srgbClr val="000000">
                      <a:alpha val="70000"/>
                    </a:srgbClr>
                  </a:outerShdw>
                </a:effectLst>
              </a:rPr>
              <a:t>2024 - LGS</a:t>
            </a:r>
          </a:p>
          <a:p>
            <a:pPr algn="ctr"/>
            <a:r>
              <a:rPr dirty="0" sz="6000" lang="tr-TR">
                <a:ln w="18415" cmpd="sng">
                  <a:noFill/>
                  <a:prstDash val="solid"/>
                </a:ln>
                <a:solidFill>
                  <a:srgbClr val="FF0000"/>
                </a:solidFill>
                <a:effectLst>
                  <a:outerShdw algn="tl" blurRad="63500" dir="3600000" rotWithShape="0">
                    <a:srgbClr val="000000">
                      <a:alpha val="70000"/>
                    </a:srgbClr>
                  </a:outerShdw>
                </a:effectLst>
                <a:latin typeface="+mj-lt"/>
              </a:rPr>
              <a:t>LİSELERE GEÇİŞ SİSTEMİ</a:t>
            </a:r>
            <a:endParaRPr dirty="0" sz="6600" lang="tr-TR">
              <a:ln w="18415" cmpd="sng">
                <a:noFill/>
                <a:prstDash val="solid"/>
              </a:ln>
              <a:solidFill>
                <a:srgbClr val="FF0000"/>
              </a:solidFill>
              <a:effectLst>
                <a:outerShdw algn="tl" blurRad="63500" dir="3600000" rotWithShape="0">
                  <a:srgbClr val="000000">
                    <a:alpha val="70000"/>
                  </a:srgbClr>
                </a:outerShdw>
              </a:effectLst>
            </a:endParaRPr>
          </a:p>
        </p:txBody>
      </p:sp>
      <p:sp>
        <p:nvSpPr>
          <p:cNvPr id="1048591" name="5 Dikdörtgen"/>
          <p:cNvSpPr/>
          <p:nvPr/>
        </p:nvSpPr>
        <p:spPr>
          <a:xfrm>
            <a:off x="2222503" y="3761745"/>
            <a:ext cx="5139105" cy="1158241"/>
          </a:xfrm>
          <a:prstGeom prst="rect"/>
          <a:noFill/>
        </p:spPr>
        <p:txBody>
          <a:bodyPr bIns="45720" lIns="91440" rIns="91440" tIns="45720" wrap="none">
            <a:spAutoFit/>
          </a:bodyPr>
          <a:p>
            <a:pPr algn="ctr" eaLnBrk="1" hangingPunct="1" marR="0"/>
            <a:r>
              <a:rPr b="1" dirty="0" sz="3600" lang="tr-TR">
                <a:ln w="1905"/>
                <a:solidFill>
                  <a:srgbClr val="FFFF00"/>
                </a:solidFill>
                <a:effectLst>
                  <a:innerShdw blurRad="69850" dir="5400000" dist="43180">
                    <a:srgbClr val="000000">
                      <a:alpha val="65000"/>
                    </a:srgbClr>
                  </a:innerShdw>
                </a:effectLst>
                <a:latin typeface="+mj-lt"/>
              </a:rPr>
              <a:t>İSMAİL KÖKDEMİR</a:t>
            </a:r>
            <a:endParaRPr b="1" cap="none" dirty="0" sz="3600" lang="tr-TR" spc="0">
              <a:ln w="1905"/>
              <a:solidFill>
                <a:srgbClr val="FFFF00"/>
              </a:solidFill>
              <a:effectLst>
                <a:innerShdw blurRad="69850" dir="5400000" dist="43180">
                  <a:srgbClr val="000000">
                    <a:alpha val="65000"/>
                  </a:srgbClr>
                </a:innerShdw>
              </a:effectLst>
              <a:latin typeface="+mj-lt"/>
            </a:endParaRPr>
          </a:p>
          <a:p>
            <a:pPr algn="ctr" eaLnBrk="1" hangingPunct="1" marR="0"/>
            <a:r>
              <a:rPr b="1" cap="none" dirty="0" sz="3600" lang="tr-TR" spc="0">
                <a:ln w="1905"/>
                <a:solidFill>
                  <a:srgbClr val="FFFF00"/>
                </a:solidFill>
                <a:effectLst>
                  <a:innerShdw blurRad="69850" dir="5400000" dist="43180">
                    <a:srgbClr val="000000">
                      <a:alpha val="65000"/>
                    </a:srgbClr>
                  </a:innerShdw>
                </a:effectLst>
                <a:latin typeface="+mj-lt"/>
              </a:rPr>
              <a:t>PSİKOLOJİK DANIŞMAN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23" name="1 Başlık"/>
          <p:cNvSpPr>
            <a:spLocks noGrp="1"/>
          </p:cNvSpPr>
          <p:nvPr>
            <p:ph type="ctrTitle"/>
          </p:nvPr>
        </p:nvSpPr>
        <p:spPr>
          <a:xfrm>
            <a:off x="1259632" y="404664"/>
            <a:ext cx="7200800" cy="3888432"/>
          </a:xfrm>
          <a:noFill/>
          <a:ln>
            <a:noFill/>
          </a:ln>
        </p:spPr>
        <p:txBody>
          <a:bodyPr>
            <a:noAutofit/>
          </a:bodyPr>
          <a:p>
            <a:pPr algn="l" fontAlgn="auto">
              <a:spcAft>
                <a:spcPts val="0"/>
              </a:spcAft>
            </a:pP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endParaRPr dirty="0" sz="3600" lang="tr-TR">
              <a:solidFill>
                <a:srgbClr val="FF0000"/>
              </a:solidFill>
            </a:endParaRPr>
          </a:p>
        </p:txBody>
      </p:sp>
      <p:sp>
        <p:nvSpPr>
          <p:cNvPr id="1048624" name="2 Dikdörtgen"/>
          <p:cNvSpPr/>
          <p:nvPr/>
        </p:nvSpPr>
        <p:spPr>
          <a:xfrm>
            <a:off x="2286000" y="2132856"/>
            <a:ext cx="4572000" cy="646331"/>
          </a:xfrm>
          <a:prstGeom prst="rect"/>
        </p:spPr>
        <p:txBody>
          <a:bodyPr>
            <a:spAutoFit/>
          </a:bodyPr>
          <a:p>
            <a:br>
              <a:rPr dirty="0" lang="en-US"/>
            </a:br>
            <a:endParaRPr dirty="0" lang="tr-TR"/>
          </a:p>
        </p:txBody>
      </p:sp>
      <p:sp>
        <p:nvSpPr>
          <p:cNvPr id="1048625" name="4 Dikdörtgen"/>
          <p:cNvSpPr/>
          <p:nvPr/>
        </p:nvSpPr>
        <p:spPr>
          <a:xfrm>
            <a:off x="1187624" y="262389"/>
            <a:ext cx="6749348" cy="646331"/>
          </a:xfrm>
          <a:prstGeom prst="rect"/>
        </p:spPr>
        <p:txBody>
          <a:bodyPr wrap="none">
            <a:spAutoFit/>
          </a:bodyPr>
          <a:p>
            <a:r>
              <a:rPr dirty="0" sz="36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SINAV SÜRESİ VE BAŞLAMA SAATİ ?</a:t>
            </a:r>
            <a:endParaRPr dirty="0" sz="3600" lang="tr-TR">
              <a:ln w="18415" cmpd="sng">
                <a:solidFill>
                  <a:srgbClr val="FF0000"/>
                </a:solidFill>
                <a:prstDash val="solid"/>
              </a:ln>
              <a:solidFill>
                <a:srgbClr val="FF0000"/>
              </a:solidFill>
              <a:latin typeface="+mj-lt"/>
            </a:endParaRPr>
          </a:p>
        </p:txBody>
      </p:sp>
      <p:sp>
        <p:nvSpPr>
          <p:cNvPr id="1048626" name="6 Dikdörtgen"/>
          <p:cNvSpPr/>
          <p:nvPr/>
        </p:nvSpPr>
        <p:spPr>
          <a:xfrm>
            <a:off x="745269" y="908720"/>
            <a:ext cx="7787171" cy="4093428"/>
          </a:xfrm>
          <a:prstGeom prst="rect"/>
        </p:spPr>
        <p:txBody>
          <a:bodyPr wrap="square">
            <a:spAutoFit/>
          </a:bodyPr>
          <a:p>
            <a:r>
              <a:rPr b="1" dirty="0" sz="2000" lang="tr-TR">
                <a:solidFill>
                  <a:srgbClr val="FFFF00"/>
                </a:solidFill>
                <a:latin typeface="+mj-lt"/>
              </a:rPr>
              <a:t>*Öğrenciler en geç saat 09.00’da sınava girecekleri binada hazır bulunacaktır. </a:t>
            </a:r>
          </a:p>
          <a:p>
            <a:r>
              <a:rPr b="1" dirty="0" sz="2000" lang="tr-TR">
                <a:solidFill>
                  <a:srgbClr val="FFFF00"/>
                </a:solidFill>
                <a:latin typeface="+mj-lt"/>
              </a:rPr>
              <a:t>*</a:t>
            </a:r>
            <a:r>
              <a:rPr b="1" dirty="0" sz="2000" i="0" lang="tr-TR">
                <a:solidFill>
                  <a:srgbClr val="FFFF00"/>
                </a:solidFill>
                <a:effectLst/>
                <a:latin typeface="MyriadPro"/>
              </a:rPr>
              <a:t>Öğrenciler sınava gelirken fotoğraflı onaylı giriş belgeleri ile geçerli kimlik belgelerini </a:t>
            </a:r>
            <a:r>
              <a:rPr b="1" sz="2000" i="0" lang="tr-TR">
                <a:solidFill>
                  <a:srgbClr val="FFFF00"/>
                </a:solidFill>
                <a:effectLst/>
                <a:latin typeface="MyriadPro"/>
              </a:rPr>
              <a:t>yanlarında bulunduracaktır.</a:t>
            </a:r>
            <a:r>
              <a:rPr b="0" sz="2000" i="0" lang="tr-TR">
                <a:solidFill>
                  <a:srgbClr val="212529"/>
                </a:solidFill>
                <a:effectLst/>
                <a:latin typeface="MyriadPro"/>
              </a:rPr>
              <a:t> </a:t>
            </a:r>
            <a:endParaRPr b="1" dirty="0" sz="2000" lang="tr-TR">
              <a:solidFill>
                <a:srgbClr val="FFFF00"/>
              </a:solidFill>
              <a:latin typeface="+mj-lt"/>
            </a:endParaRPr>
          </a:p>
          <a:p>
            <a:r>
              <a:rPr b="1" dirty="0" sz="2000" lang="tr-TR">
                <a:solidFill>
                  <a:srgbClr val="FFFF00"/>
                </a:solidFill>
                <a:latin typeface="+mj-lt"/>
              </a:rPr>
              <a:t>*Geçerli kimlik belgesi yanında olmayan öğrenciler sınava alınmayacaktır.</a:t>
            </a:r>
          </a:p>
          <a:p>
            <a:r>
              <a:rPr b="1" dirty="0" sz="2000" lang="tr-TR">
                <a:solidFill>
                  <a:srgbClr val="FFFF00"/>
                </a:solidFill>
                <a:latin typeface="+mj-lt"/>
              </a:rPr>
              <a:t>*Yabancı uyruklu öğrenciler ise Göç İdaresi Genel Müdürlüğü tarafından verilen resimli, mühürlü kimlik belgesi ile sınava gireceklerdir.</a:t>
            </a:r>
          </a:p>
          <a:p>
            <a:r>
              <a:rPr b="1" dirty="0" sz="2000" lang="tr-TR">
                <a:solidFill>
                  <a:srgbClr val="FFFF00"/>
                </a:solidFill>
                <a:latin typeface="+mj-lt"/>
              </a:rPr>
              <a:t>*Öğrenciler yanlarında en az iki adet koyu siyah ve yumuşak kurşun kalem, kalemtıraş ve leke bırakmayan yumuşak silgi bulunduracaktır.</a:t>
            </a:r>
          </a:p>
          <a:p>
            <a:r>
              <a:rPr b="1" dirty="0" sz="2000" lang="tr-TR">
                <a:solidFill>
                  <a:srgbClr val="FFFF00"/>
                </a:solidFill>
                <a:latin typeface="+mj-lt"/>
              </a:rPr>
              <a:t>*Öğrenciler, nüfus müdürlükleri tarafından verilen fotoğraflı, imzalı-mühürlü/</a:t>
            </a:r>
            <a:r>
              <a:rPr b="1" dirty="0" sz="2000" lang="tr-TR" err="1">
                <a:solidFill>
                  <a:srgbClr val="FFFF00"/>
                </a:solidFill>
                <a:latin typeface="+mj-lt"/>
              </a:rPr>
              <a:t>barkodlu</a:t>
            </a:r>
            <a:r>
              <a:rPr b="1" dirty="0" sz="2000" lang="tr-TR">
                <a:solidFill>
                  <a:srgbClr val="FFFF00"/>
                </a:solidFill>
                <a:latin typeface="+mj-lt"/>
              </a:rPr>
              <a:t> </a:t>
            </a:r>
            <a:r>
              <a:rPr b="1" dirty="0" sz="2000" lang="tr-TR" err="1">
                <a:solidFill>
                  <a:srgbClr val="FFFF00"/>
                </a:solidFill>
                <a:latin typeface="+mj-lt"/>
              </a:rPr>
              <a:t>karekodlu</a:t>
            </a:r>
            <a:r>
              <a:rPr b="1" dirty="0" sz="2000" lang="tr-TR">
                <a:solidFill>
                  <a:srgbClr val="FFFF00"/>
                </a:solidFill>
                <a:latin typeface="+mj-lt"/>
              </a:rPr>
              <a:t> </a:t>
            </a:r>
            <a:r>
              <a:rPr b="1" dirty="0" sz="2000" lang="tr-TR">
                <a:solidFill>
                  <a:srgbClr val="FF0000"/>
                </a:solidFill>
                <a:latin typeface="+mj-lt"/>
              </a:rPr>
              <a:t>geçici</a:t>
            </a:r>
            <a:r>
              <a:rPr b="1" dirty="0" sz="2000" lang="tr-TR">
                <a:solidFill>
                  <a:srgbClr val="FFFF00"/>
                </a:solidFill>
                <a:latin typeface="+mj-lt"/>
              </a:rPr>
              <a:t> kimlik belgesi/T.C. kimlik kartı talep belgesi ile de sınava alınabileceklerdir. </a:t>
            </a:r>
            <a:endParaRPr b="1" dirty="0" sz="2000" i="1" lang="tr-TR">
              <a:solidFill>
                <a:srgbClr val="FFFF00"/>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27" name="1 Başlık"/>
          <p:cNvSpPr>
            <a:spLocks noGrp="1"/>
          </p:cNvSpPr>
          <p:nvPr>
            <p:ph type="ctrTitle"/>
          </p:nvPr>
        </p:nvSpPr>
        <p:spPr>
          <a:xfrm>
            <a:off x="1259632" y="404664"/>
            <a:ext cx="7200800" cy="3888432"/>
          </a:xfrm>
          <a:noFill/>
          <a:ln>
            <a:noFill/>
          </a:ln>
        </p:spPr>
        <p:txBody>
          <a:bodyPr>
            <a:noAutofit/>
          </a:bodyPr>
          <a:p>
            <a:pPr algn="l" fontAlgn="auto">
              <a:spcAft>
                <a:spcPts val="0"/>
              </a:spcAft>
            </a:pP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endParaRPr dirty="0" sz="3600" lang="tr-TR">
              <a:solidFill>
                <a:srgbClr val="FF0000"/>
              </a:solidFill>
            </a:endParaRPr>
          </a:p>
        </p:txBody>
      </p:sp>
      <p:sp>
        <p:nvSpPr>
          <p:cNvPr id="1048628" name="2 Dikdörtgen"/>
          <p:cNvSpPr/>
          <p:nvPr/>
        </p:nvSpPr>
        <p:spPr>
          <a:xfrm>
            <a:off x="2286000" y="2132856"/>
            <a:ext cx="4572000" cy="646331"/>
          </a:xfrm>
          <a:prstGeom prst="rect"/>
        </p:spPr>
        <p:txBody>
          <a:bodyPr>
            <a:spAutoFit/>
          </a:bodyPr>
          <a:p>
            <a:br>
              <a:rPr dirty="0" lang="en-US"/>
            </a:br>
            <a:endParaRPr dirty="0" lang="tr-TR"/>
          </a:p>
        </p:txBody>
      </p:sp>
      <p:sp>
        <p:nvSpPr>
          <p:cNvPr id="1048629" name="4 Dikdörtgen"/>
          <p:cNvSpPr/>
          <p:nvPr/>
        </p:nvSpPr>
        <p:spPr>
          <a:xfrm>
            <a:off x="985135" y="116632"/>
            <a:ext cx="6899233" cy="1200329"/>
          </a:xfrm>
          <a:prstGeom prst="rect"/>
        </p:spPr>
        <p:txBody>
          <a:bodyPr wrap="square">
            <a:spAutoFit/>
          </a:bodyPr>
          <a:p>
            <a:pPr algn="ctr"/>
            <a:r>
              <a:rPr dirty="0" sz="36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SINAV SALONUNA ALINABİLECEK </a:t>
            </a:r>
          </a:p>
          <a:p>
            <a:pPr algn="ctr"/>
            <a:r>
              <a:rPr dirty="0" sz="36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ARAÇ VE GEREÇLER?</a:t>
            </a:r>
            <a:endParaRPr dirty="0" sz="3600" lang="tr-TR">
              <a:ln w="18415" cmpd="sng">
                <a:solidFill>
                  <a:srgbClr val="FF0000"/>
                </a:solidFill>
                <a:prstDash val="solid"/>
              </a:ln>
              <a:solidFill>
                <a:srgbClr val="FF0000"/>
              </a:solidFill>
              <a:latin typeface="+mj-lt"/>
            </a:endParaRPr>
          </a:p>
        </p:txBody>
      </p:sp>
      <p:sp>
        <p:nvSpPr>
          <p:cNvPr id="1048630" name="6 Dikdörtgen"/>
          <p:cNvSpPr/>
          <p:nvPr/>
        </p:nvSpPr>
        <p:spPr>
          <a:xfrm>
            <a:off x="745269" y="1340768"/>
            <a:ext cx="7787171" cy="4708981"/>
          </a:xfrm>
          <a:prstGeom prst="rect"/>
        </p:spPr>
        <p:txBody>
          <a:bodyPr wrap="square">
            <a:spAutoFit/>
          </a:bodyPr>
          <a:p>
            <a:r>
              <a:rPr b="1" dirty="0" sz="2000" lang="tr-TR">
                <a:solidFill>
                  <a:srgbClr val="FFFF00"/>
                </a:solidFill>
                <a:latin typeface="+mj-lt"/>
              </a:rPr>
              <a:t>	*Öğrenciler, sınav salonlarına alınırken üzerlerinde kullanımı doktor raporu ile belirlenen hasta veya engellilere ait cihazlar (işitme cihazı, insülin pompası, şeker ölçüm cihazı ve benzeri) hariç, çanta, cüzdan, cep telefonu, telsiz, radyo, saat, bilgisayar, kamera ve benzeri iletişim araçları ile depolama kayıt ve veri aktarma cihazları, kablosuz iletişim sağlayan cihazlar ve kulaklık, kolye, küpe, bilezik, yüzük, broş ve benzeri eşyalar ile her türlü elektronik ve/veya mekanik cihazlar, </a:t>
            </a:r>
            <a:r>
              <a:rPr b="1" dirty="0" sz="2000" lang="tr-TR" err="1">
                <a:solidFill>
                  <a:srgbClr val="FFFF00"/>
                </a:solidFill>
                <a:latin typeface="+mj-lt"/>
              </a:rPr>
              <a:t>databank</a:t>
            </a:r>
            <a:r>
              <a:rPr b="1" dirty="0" sz="2000" lang="tr-TR">
                <a:solidFill>
                  <a:srgbClr val="FFFF00"/>
                </a:solidFill>
                <a:latin typeface="+mj-lt"/>
              </a:rPr>
              <a:t> sözlük, hesap makinesi, kâğıt, kitap, defter, not vb. dokümanlar, pergel, açıölçer, cetvel vb. araçlar, delici ve kesici aletlerle sınav binasına alınmayacaktır. </a:t>
            </a:r>
          </a:p>
          <a:p>
            <a:r>
              <a:rPr b="1" dirty="0" sz="2000" lang="tr-TR">
                <a:solidFill>
                  <a:srgbClr val="FFFF00"/>
                </a:solidFill>
                <a:latin typeface="+mj-lt"/>
              </a:rPr>
              <a:t>	*Öğrenciler, bu araçlarla sınava alınmayacağı gibi sınav anında yanında bulunduğu tespit edilirse sınav kurallarını ihlal ettiği gerekçesiyle sınavı tutanakla geçersiz sayılacaktır.</a:t>
            </a:r>
          </a:p>
          <a:p>
            <a:r>
              <a:rPr b="1" dirty="0" sz="2000" lang="tr-TR">
                <a:solidFill>
                  <a:srgbClr val="FFFF00"/>
                </a:solidFill>
                <a:latin typeface="+mj-lt"/>
              </a:rPr>
              <a:t>	*Öğrenciler sınav salonlarına bandajı çıkarılmış şeffaf pet şişe içerisinde su getirebileceklerdir.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31" name="1 Başlık"/>
          <p:cNvSpPr>
            <a:spLocks noGrp="1"/>
          </p:cNvSpPr>
          <p:nvPr>
            <p:ph type="ctrTitle"/>
          </p:nvPr>
        </p:nvSpPr>
        <p:spPr>
          <a:xfrm>
            <a:off x="1259632" y="404664"/>
            <a:ext cx="7200800" cy="3888432"/>
          </a:xfrm>
          <a:noFill/>
          <a:ln>
            <a:noFill/>
          </a:ln>
        </p:spPr>
        <p:txBody>
          <a:bodyPr>
            <a:noAutofit/>
          </a:bodyPr>
          <a:p>
            <a:pPr algn="l" fontAlgn="auto">
              <a:spcAft>
                <a:spcPts val="0"/>
              </a:spcAft>
            </a:pP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endParaRPr dirty="0" sz="3600" lang="tr-TR">
              <a:solidFill>
                <a:srgbClr val="FF0000"/>
              </a:solidFill>
            </a:endParaRPr>
          </a:p>
        </p:txBody>
      </p:sp>
      <p:sp>
        <p:nvSpPr>
          <p:cNvPr id="1048632" name="2 Dikdörtgen"/>
          <p:cNvSpPr/>
          <p:nvPr/>
        </p:nvSpPr>
        <p:spPr>
          <a:xfrm>
            <a:off x="2286000" y="2132856"/>
            <a:ext cx="4572000" cy="646331"/>
          </a:xfrm>
          <a:prstGeom prst="rect"/>
        </p:spPr>
        <p:txBody>
          <a:bodyPr>
            <a:spAutoFit/>
          </a:bodyPr>
          <a:p>
            <a:br>
              <a:rPr dirty="0" lang="en-US"/>
            </a:br>
            <a:endParaRPr dirty="0" lang="tr-TR"/>
          </a:p>
        </p:txBody>
      </p:sp>
      <p:sp>
        <p:nvSpPr>
          <p:cNvPr id="1048633" name="4 Dikdörtgen"/>
          <p:cNvSpPr/>
          <p:nvPr/>
        </p:nvSpPr>
        <p:spPr>
          <a:xfrm>
            <a:off x="1862576" y="262389"/>
            <a:ext cx="5085688" cy="646331"/>
          </a:xfrm>
          <a:prstGeom prst="rect"/>
        </p:spPr>
        <p:txBody>
          <a:bodyPr wrap="none">
            <a:spAutoFit/>
          </a:bodyPr>
          <a:p>
            <a:r>
              <a:rPr dirty="0" sz="36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DİĞER SINAV KURALLARI ?</a:t>
            </a:r>
            <a:endParaRPr dirty="0" sz="3600" lang="tr-TR">
              <a:ln w="18415" cmpd="sng">
                <a:solidFill>
                  <a:srgbClr val="FF0000"/>
                </a:solidFill>
                <a:prstDash val="solid"/>
              </a:ln>
              <a:solidFill>
                <a:srgbClr val="FF0000"/>
              </a:solidFill>
              <a:latin typeface="+mj-lt"/>
            </a:endParaRPr>
          </a:p>
        </p:txBody>
      </p:sp>
      <p:sp>
        <p:nvSpPr>
          <p:cNvPr id="1048634" name="6 Dikdörtgen"/>
          <p:cNvSpPr/>
          <p:nvPr/>
        </p:nvSpPr>
        <p:spPr>
          <a:xfrm>
            <a:off x="745269" y="908720"/>
            <a:ext cx="7787171" cy="3170099"/>
          </a:xfrm>
          <a:prstGeom prst="rect"/>
        </p:spPr>
        <p:txBody>
          <a:bodyPr wrap="square">
            <a:spAutoFit/>
          </a:bodyPr>
          <a:p>
            <a:r>
              <a:rPr b="1" dirty="0" sz="2000" lang="tr-TR">
                <a:solidFill>
                  <a:srgbClr val="FFFF00"/>
                </a:solidFill>
              </a:rPr>
              <a:t>*Sınavın başlamasından itibaren ilk 15 dakika içerisinde sınav binasına gelen ve bina sınav komisyonunca sınava girmesi uygun olan öğrenciler sınava katılabilecektir.</a:t>
            </a:r>
          </a:p>
          <a:p>
            <a:r>
              <a:rPr b="1" dirty="0" sz="2000" lang="tr-TR">
                <a:solidFill>
                  <a:srgbClr val="FFFF00"/>
                </a:solidFill>
              </a:rPr>
              <a:t> </a:t>
            </a:r>
          </a:p>
          <a:p>
            <a:r>
              <a:rPr b="1" dirty="0" sz="2000" lang="tr-TR">
                <a:solidFill>
                  <a:srgbClr val="FFFF00"/>
                </a:solidFill>
              </a:rPr>
              <a:t>*Bu öğrencilere ek süre verilmez. </a:t>
            </a:r>
          </a:p>
          <a:p>
            <a:endParaRPr b="1" dirty="0" sz="2000" lang="tr-TR">
              <a:solidFill>
                <a:srgbClr val="FFFF00"/>
              </a:solidFill>
            </a:endParaRPr>
          </a:p>
          <a:p>
            <a:r>
              <a:rPr b="1" dirty="0" sz="2000" lang="tr-TR">
                <a:solidFill>
                  <a:srgbClr val="FFFF00"/>
                </a:solidFill>
              </a:rPr>
              <a:t>*15 dakikadan sonra gelen öğrenciler sınava alınmaz. </a:t>
            </a:r>
          </a:p>
          <a:p>
            <a:endParaRPr b="1" dirty="0" sz="2000" lang="tr-TR">
              <a:solidFill>
                <a:srgbClr val="FFFF00"/>
              </a:solidFill>
            </a:endParaRPr>
          </a:p>
          <a:p>
            <a:r>
              <a:rPr b="1" dirty="0" sz="2000" lang="tr-TR">
                <a:solidFill>
                  <a:srgbClr val="FFFF00"/>
                </a:solidFill>
              </a:rPr>
              <a:t>*Sınavın ilk 30 ve son 15 dakikasında sınav salonundan çıkılmaz.</a:t>
            </a:r>
            <a:endParaRPr b="1" dirty="0" sz="2000" i="1" lang="tr-TR">
              <a:solidFill>
                <a:srgbClr val="FFFF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35" name="3 Dikdörtgen"/>
          <p:cNvSpPr/>
          <p:nvPr/>
        </p:nvSpPr>
        <p:spPr>
          <a:xfrm>
            <a:off x="1619672" y="260648"/>
            <a:ext cx="6206956" cy="769441"/>
          </a:xfrm>
          <a:prstGeom prst="rect"/>
        </p:spPr>
        <p:txBody>
          <a:bodyPr wrap="none">
            <a:spAutoFit/>
          </a:bodyPr>
          <a:p>
            <a:r>
              <a:rPr b="1" dirty="0" sz="4400" lang="tr-TR">
                <a:ln w="18415" cmpd="sng">
                  <a:noFill/>
                  <a:prstDash val="solid"/>
                </a:ln>
                <a:solidFill>
                  <a:srgbClr val="FF0000"/>
                </a:solidFill>
                <a:effectLst>
                  <a:outerShdw algn="tl" blurRad="63500" dir="3600000" rotWithShape="0">
                    <a:srgbClr val="000000">
                      <a:alpha val="70000"/>
                    </a:srgbClr>
                  </a:outerShdw>
                </a:effectLst>
                <a:latin typeface="+mj-lt"/>
              </a:rPr>
              <a:t>SORULAR NASIL OLACAK?</a:t>
            </a:r>
            <a:endParaRPr dirty="0" sz="4400" lang="tr-TR">
              <a:ln w="18415" cmpd="sng">
                <a:noFill/>
                <a:prstDash val="solid"/>
              </a:ln>
              <a:solidFill>
                <a:srgbClr val="FF0000"/>
              </a:solidFill>
              <a:latin typeface="+mj-lt"/>
            </a:endParaRPr>
          </a:p>
        </p:txBody>
      </p:sp>
      <p:grpSp>
        <p:nvGrpSpPr>
          <p:cNvPr id="71" name="Grup 46"/>
          <p:cNvGrpSpPr/>
          <p:nvPr/>
        </p:nvGrpSpPr>
        <p:grpSpPr>
          <a:xfrm>
            <a:off x="1045759" y="1412776"/>
            <a:ext cx="708248" cy="3506688"/>
            <a:chOff x="623392" y="1938536"/>
            <a:chExt cx="936104" cy="4277072"/>
          </a:xfrm>
        </p:grpSpPr>
        <p:sp>
          <p:nvSpPr>
            <p:cNvPr id="1048636" name="Oval 3"/>
            <p:cNvSpPr/>
            <p:nvPr/>
          </p:nvSpPr>
          <p:spPr>
            <a:xfrm>
              <a:off x="623392" y="3018656"/>
              <a:ext cx="914400" cy="914400"/>
            </a:xfrm>
            <a:prstGeom prst="ellipse"/>
            <a:solidFill>
              <a:schemeClr val="bg1">
                <a:lumMod val="85000"/>
                <a:lumOff val="15000"/>
              </a:schemeClr>
            </a:solidFill>
            <a:ln w="76200"/>
          </p:spPr>
          <p:style>
            <a:lnRef idx="1">
              <a:schemeClr val="dk1"/>
            </a:lnRef>
            <a:fillRef idx="2">
              <a:schemeClr val="dk1"/>
            </a:fillRef>
            <a:effectRef idx="1">
              <a:schemeClr val="dk1"/>
            </a:effectRef>
            <a:fontRef idx="minor">
              <a:schemeClr val="dk1"/>
            </a:fontRef>
          </p:style>
          <p:txBody>
            <a:bodyPr anchor="ctr" rtlCol="0"/>
            <a:p>
              <a:pPr algn="ctr"/>
              <a:endParaRPr dirty="0" lang="tr-TR">
                <a:solidFill>
                  <a:schemeClr val="bg1">
                    <a:lumMod val="95000"/>
                    <a:lumOff val="5000"/>
                  </a:schemeClr>
                </a:solidFill>
              </a:endParaRPr>
            </a:p>
          </p:txBody>
        </p:sp>
        <p:sp>
          <p:nvSpPr>
            <p:cNvPr id="1048637" name="Oval 38"/>
            <p:cNvSpPr/>
            <p:nvPr/>
          </p:nvSpPr>
          <p:spPr>
            <a:xfrm>
              <a:off x="645096" y="1938536"/>
              <a:ext cx="914400" cy="914400"/>
            </a:xfrm>
            <a:prstGeom prst="ellipse"/>
            <a:ln w="76200"/>
          </p:spPr>
          <p:style>
            <a:lnRef idx="2">
              <a:schemeClr val="accent2"/>
            </a:lnRef>
            <a:fillRef idx="1">
              <a:schemeClr val="lt1"/>
            </a:fillRef>
            <a:effectRef idx="0">
              <a:schemeClr val="accent2"/>
            </a:effectRef>
            <a:fontRef idx="minor">
              <a:schemeClr val="dk1"/>
            </a:fontRef>
          </p:style>
          <p:txBody>
            <a:bodyPr anchor="ctr" rtlCol="0"/>
            <a:p>
              <a:pPr algn="ctr"/>
              <a:endParaRPr lang="tr-TR"/>
            </a:p>
          </p:txBody>
        </p:sp>
        <p:sp>
          <p:nvSpPr>
            <p:cNvPr id="1048638" name="Oval 39"/>
            <p:cNvSpPr/>
            <p:nvPr/>
          </p:nvSpPr>
          <p:spPr>
            <a:xfrm>
              <a:off x="645096" y="4149080"/>
              <a:ext cx="914400" cy="914400"/>
            </a:xfrm>
            <a:prstGeom prst="ellipse"/>
            <a:ln w="76200"/>
          </p:spPr>
          <p:style>
            <a:lnRef idx="2">
              <a:schemeClr val="accent2"/>
            </a:lnRef>
            <a:fillRef idx="1">
              <a:schemeClr val="lt1"/>
            </a:fillRef>
            <a:effectRef idx="0">
              <a:schemeClr val="accent2"/>
            </a:effectRef>
            <a:fontRef idx="minor">
              <a:schemeClr val="dk1"/>
            </a:fontRef>
          </p:style>
          <p:txBody>
            <a:bodyPr anchor="ctr" rtlCol="0"/>
            <a:p>
              <a:pPr algn="ctr"/>
              <a:endParaRPr lang="tr-TR"/>
            </a:p>
          </p:txBody>
        </p:sp>
        <p:sp>
          <p:nvSpPr>
            <p:cNvPr id="1048639" name="Oval 40"/>
            <p:cNvSpPr/>
            <p:nvPr/>
          </p:nvSpPr>
          <p:spPr>
            <a:xfrm>
              <a:off x="645096" y="5301208"/>
              <a:ext cx="914400" cy="914400"/>
            </a:xfrm>
            <a:prstGeom prst="ellipse"/>
            <a:ln w="76200"/>
          </p:spPr>
          <p:style>
            <a:lnRef idx="2">
              <a:schemeClr val="accent2"/>
            </a:lnRef>
            <a:fillRef idx="1">
              <a:schemeClr val="lt1"/>
            </a:fillRef>
            <a:effectRef idx="0">
              <a:schemeClr val="accent2"/>
            </a:effectRef>
            <a:fontRef idx="minor">
              <a:schemeClr val="dk1"/>
            </a:fontRef>
          </p:style>
          <p:txBody>
            <a:bodyPr anchor="ctr" rtlCol="0"/>
            <a:p>
              <a:pPr algn="ctr"/>
              <a:endParaRPr lang="tr-TR"/>
            </a:p>
          </p:txBody>
        </p:sp>
      </p:grpSp>
      <p:sp>
        <p:nvSpPr>
          <p:cNvPr id="1048640" name="Dikdörtgen 41"/>
          <p:cNvSpPr/>
          <p:nvPr/>
        </p:nvSpPr>
        <p:spPr>
          <a:xfrm>
            <a:off x="2121259" y="1340768"/>
            <a:ext cx="425121" cy="923330"/>
          </a:xfrm>
          <a:prstGeom prst="rect"/>
          <a:noFill/>
        </p:spPr>
        <p:txBody>
          <a:bodyPr bIns="45720" lIns="91440" rIns="91440" tIns="45720" wrap="square">
            <a:spAutoFit/>
          </a:bodyPr>
          <a:p>
            <a:pPr algn="ctr"/>
            <a:r>
              <a:rPr b="1" dirty="0" sz="5400" lang="tr-TR">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algn="tl" blurRad="50800" rotWithShape="0">
                    <a:srgbClr val="000000"/>
                  </a:outerShdw>
                </a:effectLst>
                <a:latin typeface="+mj-lt"/>
              </a:rPr>
              <a:t>A</a:t>
            </a:r>
          </a:p>
        </p:txBody>
      </p:sp>
      <p:sp>
        <p:nvSpPr>
          <p:cNvPr id="1048641" name="Dikdörtgen 42"/>
          <p:cNvSpPr/>
          <p:nvPr/>
        </p:nvSpPr>
        <p:spPr>
          <a:xfrm>
            <a:off x="2114047" y="2204864"/>
            <a:ext cx="404496" cy="923330"/>
          </a:xfrm>
          <a:prstGeom prst="rect"/>
          <a:noFill/>
        </p:spPr>
        <p:txBody>
          <a:bodyPr bIns="45720" lIns="91440" rIns="91440" tIns="45720" wrap="square">
            <a:spAutoFit/>
          </a:bodyPr>
          <a:p>
            <a:pPr algn="ctr"/>
            <a:r>
              <a:rPr b="1" cap="none" dirty="0" sz="5400" lang="tr-TR"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algn="tl" blurRad="50800" rotWithShape="0">
                    <a:srgbClr val="000000"/>
                  </a:outerShdw>
                </a:effectLst>
                <a:latin typeface="+mj-lt"/>
              </a:rPr>
              <a:t>B</a:t>
            </a:r>
          </a:p>
        </p:txBody>
      </p:sp>
      <p:sp>
        <p:nvSpPr>
          <p:cNvPr id="1048642" name="Dikdörtgen 43"/>
          <p:cNvSpPr/>
          <p:nvPr/>
        </p:nvSpPr>
        <p:spPr>
          <a:xfrm>
            <a:off x="2122060" y="3140968"/>
            <a:ext cx="390748" cy="923330"/>
          </a:xfrm>
          <a:prstGeom prst="rect"/>
          <a:noFill/>
        </p:spPr>
        <p:txBody>
          <a:bodyPr bIns="45720" lIns="91440" rIns="91440" tIns="45720" wrap="square">
            <a:spAutoFit/>
          </a:bodyPr>
          <a:p>
            <a:pPr algn="ctr"/>
            <a:r>
              <a:rPr b="1" cap="none" dirty="0" sz="5400" lang="tr-TR"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algn="tl" blurRad="50800" rotWithShape="0">
                    <a:srgbClr val="000000"/>
                  </a:outerShdw>
                </a:effectLst>
                <a:latin typeface="+mj-lt"/>
              </a:rPr>
              <a:t>C</a:t>
            </a:r>
          </a:p>
        </p:txBody>
      </p:sp>
      <p:sp>
        <p:nvSpPr>
          <p:cNvPr id="1048643" name="Dikdörtgen 44"/>
          <p:cNvSpPr/>
          <p:nvPr/>
        </p:nvSpPr>
        <p:spPr>
          <a:xfrm>
            <a:off x="2119656" y="4077072"/>
            <a:ext cx="436120" cy="923330"/>
          </a:xfrm>
          <a:prstGeom prst="rect"/>
          <a:noFill/>
        </p:spPr>
        <p:txBody>
          <a:bodyPr bIns="45720" lIns="91440" rIns="91440" tIns="45720" wrap="square">
            <a:spAutoFit/>
          </a:bodyPr>
          <a:p>
            <a:pPr algn="ctr"/>
            <a:r>
              <a:rPr b="1" cap="none" dirty="0" sz="5400" lang="tr-TR" spc="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algn="tl" blurRad="50800" rotWithShape="0">
                    <a:srgbClr val="000000"/>
                  </a:outerShdw>
                </a:effectLst>
                <a:latin typeface="+mj-lt"/>
              </a:rPr>
              <a:t>D</a:t>
            </a:r>
          </a:p>
        </p:txBody>
      </p:sp>
      <p:sp>
        <p:nvSpPr>
          <p:cNvPr id="1048644" name="14 Dikdörtgen"/>
          <p:cNvSpPr/>
          <p:nvPr/>
        </p:nvSpPr>
        <p:spPr>
          <a:xfrm>
            <a:off x="3744416" y="1700808"/>
            <a:ext cx="4572000" cy="2954655"/>
          </a:xfrm>
          <a:prstGeom prst="rect"/>
        </p:spPr>
        <p:txBody>
          <a:bodyPr>
            <a:spAutoFit/>
          </a:bodyPr>
          <a:p>
            <a:r>
              <a:rPr b="1" dirty="0" sz="2800" lang="tr-TR">
                <a:solidFill>
                  <a:srgbClr val="FFFF00"/>
                </a:solidFill>
                <a:latin typeface="+mj-lt"/>
                <a:ea typeface="Roboto Condensed" panose="02000000000000000000" pitchFamily="2" charset="0"/>
              </a:rPr>
              <a:t>*Dört kitapçık türü olacak.</a:t>
            </a:r>
          </a:p>
          <a:p>
            <a:endParaRPr b="1" dirty="0" sz="2800" lang="tr-TR">
              <a:solidFill>
                <a:srgbClr val="FFFF00"/>
              </a:solidFill>
              <a:latin typeface="+mj-lt"/>
              <a:ea typeface="Roboto Condensed" panose="02000000000000000000" pitchFamily="2" charset="0"/>
            </a:endParaRPr>
          </a:p>
          <a:p>
            <a:r>
              <a:rPr b="1" dirty="0" sz="2800" lang="tr-TR">
                <a:solidFill>
                  <a:srgbClr val="FFFF00"/>
                </a:solidFill>
                <a:latin typeface="+mj-lt"/>
                <a:ea typeface="Roboto Condensed" panose="02000000000000000000" pitchFamily="2" charset="0"/>
              </a:rPr>
              <a:t>*Sorular çoktan seçmeli test şeklinde  olacak.</a:t>
            </a:r>
          </a:p>
          <a:p>
            <a:endParaRPr b="1" dirty="0" sz="2800" lang="tr-TR">
              <a:solidFill>
                <a:srgbClr val="FFFF00"/>
              </a:solidFill>
              <a:latin typeface="+mj-lt"/>
              <a:ea typeface="Roboto Condensed" panose="02000000000000000000" pitchFamily="2" charset="0"/>
            </a:endParaRPr>
          </a:p>
          <a:p>
            <a:r>
              <a:rPr b="1" dirty="0" sz="2800" lang="tr-TR">
                <a:solidFill>
                  <a:srgbClr val="FFFF00"/>
                </a:solidFill>
                <a:latin typeface="+mj-lt"/>
                <a:ea typeface="Roboto Condensed" panose="02000000000000000000" pitchFamily="2" charset="0"/>
              </a:rPr>
              <a:t>3 yanlış 1 Doğruyu götürecek.</a:t>
            </a:r>
            <a:endParaRPr b="1" dirty="0" sz="2800" lang="en-US">
              <a:solidFill>
                <a:srgbClr val="FFFF00"/>
              </a:solidFill>
              <a:latin typeface="+mj-lt"/>
              <a:ea typeface="Roboto Condensed" panose="02000000000000000000" pitchFamily="2" charset="0"/>
            </a:endParaRPr>
          </a:p>
          <a:p>
            <a:endParaRPr b="1" dirty="0" i="1" lang="en-US">
              <a:solidFill>
                <a:srgbClr val="FFFF00"/>
              </a:solidFill>
              <a:ea typeface="Roboto Condensed" panose="02000000000000000000" pitchFamily="2" charset="0"/>
            </a:endParaRPr>
          </a:p>
        </p:txBody>
      </p:sp>
      <p:sp>
        <p:nvSpPr>
          <p:cNvPr id="1048645" name="15 Dikdörtgen"/>
          <p:cNvSpPr/>
          <p:nvPr/>
        </p:nvSpPr>
        <p:spPr>
          <a:xfrm>
            <a:off x="583220" y="5101733"/>
            <a:ext cx="7488831" cy="830997"/>
          </a:xfrm>
          <a:prstGeom prst="rect"/>
        </p:spPr>
        <p:txBody>
          <a:bodyPr wrap="square">
            <a:spAutoFit/>
          </a:bodyPr>
          <a:p>
            <a:r>
              <a:rPr b="1" dirty="0" sz="2400" i="1" lang="tr-TR">
                <a:solidFill>
                  <a:srgbClr val="FFFF00"/>
                </a:solidFill>
                <a:latin typeface="+mj-lt"/>
              </a:rPr>
              <a:t>MEB - LGS müfredatı açıklaması: Öğrenciler sadece 8.sınıfın müfredatından sorumlu olacaklar.</a:t>
            </a:r>
            <a:endParaRPr b="1" dirty="0" sz="2400" i="1" lang="tr-TR">
              <a:solidFill>
                <a:srgbClr val="FFFF00"/>
              </a:solidFill>
              <a:effectLst>
                <a:outerShdw algn="tl" blurRad="38100" dir="2700000" dist="38100">
                  <a:srgbClr val="000000">
                    <a:alpha val="43137"/>
                  </a:srgbClr>
                </a:outerShdw>
              </a:effectLst>
              <a:latin typeface="+mj-lt"/>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id="5" nodeType="afterEffect" presetClass="entr" presetID="6" presetSubtype="16">
                                  <p:stCondLst>
                                    <p:cond delay="0"/>
                                  </p:stCondLst>
                                  <p:childTnLst>
                                    <p:set>
                                      <p:cBhvr>
                                        <p:cTn dur="1" fill="hold" id="6">
                                          <p:stCondLst>
                                            <p:cond delay="0"/>
                                          </p:stCondLst>
                                        </p:cTn>
                                        <p:tgtEl>
                                          <p:spTgt spid="71"/>
                                        </p:tgtEl>
                                        <p:attrNameLst>
                                          <p:attrName>style.visibility</p:attrName>
                                        </p:attrNameLst>
                                      </p:cBhvr>
                                      <p:to>
                                        <p:strVal val="visible"/>
                                      </p:to>
                                    </p:set>
                                    <p:animEffect transition="in" filter="circle(in)">
                                      <p:cBhvr>
                                        <p:cTn dur="2000" id="7"/>
                                        <p:tgtEl>
                                          <p:spTgt spid="71"/>
                                        </p:tgtEl>
                                      </p:cBhvr>
                                    </p:animEffect>
                                  </p:childTnLst>
                                </p:cTn>
                              </p:par>
                            </p:childTnLst>
                          </p:cTn>
                        </p:par>
                        <p:par>
                          <p:cTn fill="hold" id="8">
                            <p:stCondLst>
                              <p:cond delay="2000"/>
                            </p:stCondLst>
                            <p:childTnLst>
                              <p:par>
                                <p:cTn fill="hold" grpId="0" id="9" nodeType="afterEffect" presetClass="entr" presetID="2" presetSubtype="4">
                                  <p:stCondLst>
                                    <p:cond delay="0"/>
                                  </p:stCondLst>
                                  <p:childTnLst>
                                    <p:set>
                                      <p:cBhvr>
                                        <p:cTn dur="1" fill="hold" id="10">
                                          <p:stCondLst>
                                            <p:cond delay="0"/>
                                          </p:stCondLst>
                                        </p:cTn>
                                        <p:tgtEl>
                                          <p:spTgt spid="1048640"/>
                                        </p:tgtEl>
                                        <p:attrNameLst>
                                          <p:attrName>style.visibility</p:attrName>
                                        </p:attrNameLst>
                                      </p:cBhvr>
                                      <p:to>
                                        <p:strVal val="visible"/>
                                      </p:to>
                                    </p:set>
                                    <p:anim calcmode="lin" valueType="num">
                                      <p:cBhvr additive="base">
                                        <p:cTn dur="500" fill="hold" id="11"/>
                                        <p:tgtEl>
                                          <p:spTgt spid="1048640"/>
                                        </p:tgtEl>
                                        <p:attrNameLst>
                                          <p:attrName>ppt_x</p:attrName>
                                        </p:attrNameLst>
                                      </p:cBhvr>
                                      <p:tavLst>
                                        <p:tav tm="0">
                                          <p:val>
                                            <p:strVal val="#ppt_x"/>
                                          </p:val>
                                        </p:tav>
                                        <p:tav tm="100000">
                                          <p:val>
                                            <p:strVal val="#ppt_x"/>
                                          </p:val>
                                        </p:tav>
                                      </p:tavLst>
                                    </p:anim>
                                    <p:anim calcmode="lin" valueType="num">
                                      <p:cBhvr additive="base">
                                        <p:cTn dur="500" fill="hold" id="12"/>
                                        <p:tgtEl>
                                          <p:spTgt spid="1048640"/>
                                        </p:tgtEl>
                                        <p:attrNameLst>
                                          <p:attrName>ppt_y</p:attrName>
                                        </p:attrNameLst>
                                      </p:cBhvr>
                                      <p:tavLst>
                                        <p:tav tm="0">
                                          <p:val>
                                            <p:strVal val="1+#ppt_h/2"/>
                                          </p:val>
                                        </p:tav>
                                        <p:tav tm="100000">
                                          <p:val>
                                            <p:strVal val="#ppt_y"/>
                                          </p:val>
                                        </p:tav>
                                      </p:tavLst>
                                    </p:anim>
                                  </p:childTnLst>
                                </p:cTn>
                              </p:par>
                            </p:childTnLst>
                          </p:cTn>
                        </p:par>
                        <p:par>
                          <p:cTn fill="hold" id="13">
                            <p:stCondLst>
                              <p:cond delay="2500"/>
                            </p:stCondLst>
                            <p:childTnLst>
                              <p:par>
                                <p:cTn fill="hold" grpId="0" id="14" nodeType="afterEffect" presetClass="entr" presetID="2" presetSubtype="4">
                                  <p:stCondLst>
                                    <p:cond delay="0"/>
                                  </p:stCondLst>
                                  <p:childTnLst>
                                    <p:set>
                                      <p:cBhvr>
                                        <p:cTn dur="1" fill="hold" id="15">
                                          <p:stCondLst>
                                            <p:cond delay="0"/>
                                          </p:stCondLst>
                                        </p:cTn>
                                        <p:tgtEl>
                                          <p:spTgt spid="1048641"/>
                                        </p:tgtEl>
                                        <p:attrNameLst>
                                          <p:attrName>style.visibility</p:attrName>
                                        </p:attrNameLst>
                                      </p:cBhvr>
                                      <p:to>
                                        <p:strVal val="visible"/>
                                      </p:to>
                                    </p:set>
                                    <p:anim calcmode="lin" valueType="num">
                                      <p:cBhvr additive="base">
                                        <p:cTn dur="500" fill="hold" id="16"/>
                                        <p:tgtEl>
                                          <p:spTgt spid="1048641"/>
                                        </p:tgtEl>
                                        <p:attrNameLst>
                                          <p:attrName>ppt_x</p:attrName>
                                        </p:attrNameLst>
                                      </p:cBhvr>
                                      <p:tavLst>
                                        <p:tav tm="0">
                                          <p:val>
                                            <p:strVal val="#ppt_x"/>
                                          </p:val>
                                        </p:tav>
                                        <p:tav tm="100000">
                                          <p:val>
                                            <p:strVal val="#ppt_x"/>
                                          </p:val>
                                        </p:tav>
                                      </p:tavLst>
                                    </p:anim>
                                    <p:anim calcmode="lin" valueType="num">
                                      <p:cBhvr additive="base">
                                        <p:cTn dur="500" fill="hold" id="17"/>
                                        <p:tgtEl>
                                          <p:spTgt spid="1048641"/>
                                        </p:tgtEl>
                                        <p:attrNameLst>
                                          <p:attrName>ppt_y</p:attrName>
                                        </p:attrNameLst>
                                      </p:cBhvr>
                                      <p:tavLst>
                                        <p:tav tm="0">
                                          <p:val>
                                            <p:strVal val="1+#ppt_h/2"/>
                                          </p:val>
                                        </p:tav>
                                        <p:tav tm="100000">
                                          <p:val>
                                            <p:strVal val="#ppt_y"/>
                                          </p:val>
                                        </p:tav>
                                      </p:tavLst>
                                    </p:anim>
                                  </p:childTnLst>
                                </p:cTn>
                              </p:par>
                            </p:childTnLst>
                          </p:cTn>
                        </p:par>
                        <p:par>
                          <p:cTn fill="hold" id="18">
                            <p:stCondLst>
                              <p:cond delay="3000"/>
                            </p:stCondLst>
                            <p:childTnLst>
                              <p:par>
                                <p:cTn fill="hold" grpId="0" id="19" nodeType="afterEffect" presetClass="entr" presetID="2" presetSubtype="4">
                                  <p:stCondLst>
                                    <p:cond delay="0"/>
                                  </p:stCondLst>
                                  <p:childTnLst>
                                    <p:set>
                                      <p:cBhvr>
                                        <p:cTn dur="1" fill="hold" id="20">
                                          <p:stCondLst>
                                            <p:cond delay="0"/>
                                          </p:stCondLst>
                                        </p:cTn>
                                        <p:tgtEl>
                                          <p:spTgt spid="1048642"/>
                                        </p:tgtEl>
                                        <p:attrNameLst>
                                          <p:attrName>style.visibility</p:attrName>
                                        </p:attrNameLst>
                                      </p:cBhvr>
                                      <p:to>
                                        <p:strVal val="visible"/>
                                      </p:to>
                                    </p:set>
                                    <p:anim calcmode="lin" valueType="num">
                                      <p:cBhvr additive="base">
                                        <p:cTn dur="500" fill="hold" id="21"/>
                                        <p:tgtEl>
                                          <p:spTgt spid="1048642"/>
                                        </p:tgtEl>
                                        <p:attrNameLst>
                                          <p:attrName>ppt_x</p:attrName>
                                        </p:attrNameLst>
                                      </p:cBhvr>
                                      <p:tavLst>
                                        <p:tav tm="0">
                                          <p:val>
                                            <p:strVal val="#ppt_x"/>
                                          </p:val>
                                        </p:tav>
                                        <p:tav tm="100000">
                                          <p:val>
                                            <p:strVal val="#ppt_x"/>
                                          </p:val>
                                        </p:tav>
                                      </p:tavLst>
                                    </p:anim>
                                    <p:anim calcmode="lin" valueType="num">
                                      <p:cBhvr additive="base">
                                        <p:cTn dur="500" fill="hold" id="22"/>
                                        <p:tgtEl>
                                          <p:spTgt spid="1048642"/>
                                        </p:tgtEl>
                                        <p:attrNameLst>
                                          <p:attrName>ppt_y</p:attrName>
                                        </p:attrNameLst>
                                      </p:cBhvr>
                                      <p:tavLst>
                                        <p:tav tm="0">
                                          <p:val>
                                            <p:strVal val="1+#ppt_h/2"/>
                                          </p:val>
                                        </p:tav>
                                        <p:tav tm="100000">
                                          <p:val>
                                            <p:strVal val="#ppt_y"/>
                                          </p:val>
                                        </p:tav>
                                      </p:tavLst>
                                    </p:anim>
                                  </p:childTnLst>
                                </p:cTn>
                              </p:par>
                            </p:childTnLst>
                          </p:cTn>
                        </p:par>
                        <p:par>
                          <p:cTn fill="hold" id="23">
                            <p:stCondLst>
                              <p:cond delay="3500"/>
                            </p:stCondLst>
                            <p:childTnLst>
                              <p:par>
                                <p:cTn fill="hold" grpId="0" id="24" nodeType="afterEffect" presetClass="entr" presetID="2" presetSubtype="4">
                                  <p:stCondLst>
                                    <p:cond delay="0"/>
                                  </p:stCondLst>
                                  <p:childTnLst>
                                    <p:set>
                                      <p:cBhvr>
                                        <p:cTn dur="1" fill="hold" id="25">
                                          <p:stCondLst>
                                            <p:cond delay="0"/>
                                          </p:stCondLst>
                                        </p:cTn>
                                        <p:tgtEl>
                                          <p:spTgt spid="1048643"/>
                                        </p:tgtEl>
                                        <p:attrNameLst>
                                          <p:attrName>style.visibility</p:attrName>
                                        </p:attrNameLst>
                                      </p:cBhvr>
                                      <p:to>
                                        <p:strVal val="visible"/>
                                      </p:to>
                                    </p:set>
                                    <p:anim calcmode="lin" valueType="num">
                                      <p:cBhvr additive="base">
                                        <p:cTn dur="500" fill="hold" id="26"/>
                                        <p:tgtEl>
                                          <p:spTgt spid="1048643"/>
                                        </p:tgtEl>
                                        <p:attrNameLst>
                                          <p:attrName>ppt_x</p:attrName>
                                        </p:attrNameLst>
                                      </p:cBhvr>
                                      <p:tavLst>
                                        <p:tav tm="0">
                                          <p:val>
                                            <p:strVal val="#ppt_x"/>
                                          </p:val>
                                        </p:tav>
                                        <p:tav tm="100000">
                                          <p:val>
                                            <p:strVal val="#ppt_x"/>
                                          </p:val>
                                        </p:tav>
                                      </p:tavLst>
                                    </p:anim>
                                    <p:anim calcmode="lin" valueType="num">
                                      <p:cBhvr additive="base">
                                        <p:cTn dur="500" fill="hold" id="27"/>
                                        <p:tgtEl>
                                          <p:spTgt spid="10486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0" grpId="0"/>
      <p:bldP spid="1048641" grpId="0"/>
      <p:bldP spid="1048642" grpId="0"/>
      <p:bldP spid="10486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46" name="3 Dikdörtgen"/>
          <p:cNvSpPr/>
          <p:nvPr/>
        </p:nvSpPr>
        <p:spPr>
          <a:xfrm>
            <a:off x="1331640" y="416858"/>
            <a:ext cx="6611938" cy="707886"/>
          </a:xfrm>
          <a:prstGeom prst="rect"/>
        </p:spPr>
        <p:txBody>
          <a:bodyPr wrap="none">
            <a:spAutoFit/>
          </a:bodyPr>
          <a:p>
            <a:r>
              <a:rPr b="1" dirty="0" sz="40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TERCİHLER NASIL YAPILACAK ?</a:t>
            </a:r>
            <a:endParaRPr dirty="0" sz="4000" lang="tr-TR">
              <a:ln w="18415" cmpd="sng">
                <a:solidFill>
                  <a:srgbClr val="FF0000"/>
                </a:solidFill>
                <a:prstDash val="solid"/>
              </a:ln>
              <a:solidFill>
                <a:srgbClr val="FF0000"/>
              </a:solidFill>
              <a:latin typeface="+mj-lt"/>
            </a:endParaRPr>
          </a:p>
        </p:txBody>
      </p:sp>
      <p:sp>
        <p:nvSpPr>
          <p:cNvPr id="1048647" name="Dikdörtgen 45"/>
          <p:cNvSpPr/>
          <p:nvPr/>
        </p:nvSpPr>
        <p:spPr>
          <a:xfrm>
            <a:off x="479376" y="1628800"/>
            <a:ext cx="3228528" cy="3672408"/>
          </a:xfrm>
          <a:prstGeom prst="rect"/>
          <a:blipFill rotWithShape="1" dpi="0">
            <a:blip xmlns:r="http://schemas.openxmlformats.org/officeDocument/2006/relationships" r:embed="rId1" cstate="print"/>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tr-TR"/>
          </a:p>
        </p:txBody>
      </p:sp>
      <p:sp>
        <p:nvSpPr>
          <p:cNvPr id="1048648" name="5 Dikdörtgen"/>
          <p:cNvSpPr/>
          <p:nvPr/>
        </p:nvSpPr>
        <p:spPr>
          <a:xfrm>
            <a:off x="3996952" y="1536462"/>
            <a:ext cx="4823520" cy="4278094"/>
          </a:xfrm>
          <a:prstGeom prst="rect"/>
        </p:spPr>
        <p:txBody>
          <a:bodyPr wrap="square">
            <a:spAutoFit/>
          </a:bodyPr>
          <a:p>
            <a:r>
              <a:rPr b="1" dirty="0" sz="3200" lang="tr-TR">
                <a:solidFill>
                  <a:srgbClr val="FFFF00"/>
                </a:solidFill>
                <a:latin typeface="+mj-lt"/>
                <a:ea typeface="Roboto Condensed" panose="02000000000000000000" pitchFamily="2" charset="0"/>
              </a:rPr>
              <a:t>Tercihlerde öğrenciye,</a:t>
            </a:r>
          </a:p>
          <a:p>
            <a:endParaRPr b="1" dirty="0" sz="2400" lang="tr-TR">
              <a:solidFill>
                <a:srgbClr val="FFFF00"/>
              </a:solidFill>
              <a:latin typeface="+mj-lt"/>
              <a:ea typeface="Roboto Condensed" panose="02000000000000000000" pitchFamily="2" charset="0"/>
            </a:endParaRPr>
          </a:p>
          <a:p>
            <a:r>
              <a:rPr b="1" dirty="0" sz="2400" lang="tr-TR">
                <a:solidFill>
                  <a:srgbClr val="FFFF00"/>
                </a:solidFill>
                <a:latin typeface="+mj-lt"/>
                <a:ea typeface="Roboto Condensed" panose="02000000000000000000" pitchFamily="2" charset="0"/>
              </a:rPr>
              <a:t>1-Yerel Yerleştirme</a:t>
            </a:r>
          </a:p>
          <a:p>
            <a:r>
              <a:rPr b="1" dirty="0" sz="2400" lang="tr-TR">
                <a:solidFill>
                  <a:srgbClr val="FFFF00"/>
                </a:solidFill>
                <a:latin typeface="+mj-lt"/>
                <a:ea typeface="Roboto Condensed" panose="02000000000000000000" pitchFamily="2" charset="0"/>
              </a:rPr>
              <a:t>2-Merkezi Yerleştirme,</a:t>
            </a:r>
          </a:p>
          <a:p>
            <a:r>
              <a:rPr b="1" dirty="0" sz="2400" lang="tr-TR">
                <a:solidFill>
                  <a:srgbClr val="FFFF00"/>
                </a:solidFill>
                <a:latin typeface="+mj-lt"/>
                <a:ea typeface="Roboto Condensed" panose="02000000000000000000" pitchFamily="2" charset="0"/>
              </a:rPr>
              <a:t>3-Pansiyonlu Okullara Yerleştirme </a:t>
            </a:r>
          </a:p>
          <a:p>
            <a:r>
              <a:rPr b="1" dirty="0" sz="2400" lang="tr-TR">
                <a:solidFill>
                  <a:srgbClr val="FFFF00"/>
                </a:solidFill>
                <a:latin typeface="+mj-lt"/>
                <a:ea typeface="Roboto Condensed" panose="02000000000000000000" pitchFamily="2" charset="0"/>
              </a:rPr>
              <a:t>ekranı olmak üzere 3 tercih ekranı açılacak. </a:t>
            </a:r>
          </a:p>
          <a:p>
            <a:r>
              <a:rPr b="1" dirty="0" sz="2400" lang="tr-TR">
                <a:solidFill>
                  <a:srgbClr val="FFFF00"/>
                </a:solidFill>
                <a:latin typeface="+mj-lt"/>
                <a:ea typeface="Roboto Condensed" panose="02000000000000000000" pitchFamily="2" charset="0"/>
              </a:rPr>
              <a:t>Yerel yerleştirme tercihi yapmak zorunlu olup, yerel yerleştirme yapmayan öğrencilere diğer tercih ekranları açılmayacak.</a:t>
            </a:r>
            <a:endParaRPr dirty="0" sz="2400" lang="tr-TR">
              <a:solidFill>
                <a:srgbClr val="FFFF00"/>
              </a:solidFill>
              <a:latin typeface="+mj-lt"/>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5" presetSubtype="0">
                                  <p:stCondLst>
                                    <p:cond delay="0"/>
                                  </p:stCondLst>
                                  <p:childTnLst>
                                    <p:set>
                                      <p:cBhvr>
                                        <p:cTn dur="1" fill="hold" id="6">
                                          <p:stCondLst>
                                            <p:cond delay="0"/>
                                          </p:stCondLst>
                                        </p:cTn>
                                        <p:tgtEl>
                                          <p:spTgt spid="1048647"/>
                                        </p:tgtEl>
                                        <p:attrNameLst>
                                          <p:attrName>style.visibility</p:attrName>
                                        </p:attrNameLst>
                                      </p:cBhvr>
                                      <p:to>
                                        <p:strVal val="visible"/>
                                      </p:to>
                                    </p:set>
                                    <p:anim calcmode="lin" valueType="num">
                                      <p:cBhvr>
                                        <p:cTn dur="1000" fill="hold" id="7"/>
                                        <p:tgtEl>
                                          <p:spTgt spid="1048647"/>
                                        </p:tgtEl>
                                        <p:attrNameLst>
                                          <p:attrName>ppt_w</p:attrName>
                                        </p:attrNameLst>
                                      </p:cBhvr>
                                      <p:tavLst>
                                        <p:tav tm="0">
                                          <p:val>
                                            <p:fltVal val="0.0"/>
                                          </p:val>
                                        </p:tav>
                                        <p:tav tm="100000">
                                          <p:val>
                                            <p:strVal val="#ppt_w"/>
                                          </p:val>
                                        </p:tav>
                                      </p:tavLst>
                                    </p:anim>
                                    <p:anim calcmode="lin" valueType="num">
                                      <p:cBhvr>
                                        <p:cTn dur="1000" fill="hold" id="8"/>
                                        <p:tgtEl>
                                          <p:spTgt spid="1048647"/>
                                        </p:tgtEl>
                                        <p:attrNameLst>
                                          <p:attrName>ppt_h</p:attrName>
                                        </p:attrNameLst>
                                      </p:cBhvr>
                                      <p:tavLst>
                                        <p:tav tm="0">
                                          <p:val>
                                            <p:fltVal val="0.0"/>
                                          </p:val>
                                        </p:tav>
                                        <p:tav tm="100000">
                                          <p:val>
                                            <p:strVal val="#ppt_h"/>
                                          </p:val>
                                        </p:tav>
                                      </p:tavLst>
                                    </p:anim>
                                    <p:anim calcmode="lin" valueType="num">
                                      <p:cBhvr>
                                        <p:cTn dur="1000" fill="hold" id="9"/>
                                        <p:tgtEl>
                                          <p:spTgt spid="1048647"/>
                                        </p:tgtEl>
                                        <p:attrNameLst>
                                          <p:attrName>ppt_x</p:attrName>
                                        </p:attrNameLst>
                                      </p:cBhvr>
                                      <p:tavLst>
                                        <p:tav fmla="#ppt_x+(cos(-2*pi*(1-$))*-#ppt_x-sin(-2*pi*(1-$))*(1-#ppt_y))*(1-$)" tm="0">
                                          <p:val>
                                            <p:fltVal val="0.0"/>
                                          </p:val>
                                        </p:tav>
                                        <p:tav tm="100000">
                                          <p:val>
                                            <p:fltVal val="1.0"/>
                                          </p:val>
                                        </p:tav>
                                      </p:tavLst>
                                    </p:anim>
                                    <p:anim calcmode="lin" valueType="num">
                                      <p:cBhvr>
                                        <p:cTn dur="1000" fill="hold" id="10"/>
                                        <p:tgtEl>
                                          <p:spTgt spid="1048647"/>
                                        </p:tgtEl>
                                        <p:attrNameLst>
                                          <p:attrName>ppt_y</p:attrName>
                                        </p:attrNameLst>
                                      </p:cBhvr>
                                      <p:tavLst>
                                        <p:tav fmla="#ppt_y+(sin(-2*pi*(1-$))*-#ppt_x+cos(-2*pi*(1-$))*(1-#ppt_y))*(1-$)" tm="0">
                                          <p:val>
                                            <p:fltVal val="0.0"/>
                                          </p:val>
                                        </p:tav>
                                        <p:tav tm="100000">
                                          <p:val>
                                            <p:fltVal val="1.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49" name="2 Dikdörtgen"/>
          <p:cNvSpPr/>
          <p:nvPr/>
        </p:nvSpPr>
        <p:spPr>
          <a:xfrm>
            <a:off x="323528" y="260648"/>
            <a:ext cx="8568952" cy="800219"/>
          </a:xfrm>
          <a:prstGeom prst="rect"/>
        </p:spPr>
        <p:txBody>
          <a:bodyPr wrap="square">
            <a:spAutoFit/>
          </a:bodyPr>
          <a:p>
            <a:r>
              <a:rPr dirty="0" sz="28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YEREL YERLEŞTİRME (SINAVSIZ OKULLAR) NASIL OLACAK?</a:t>
            </a:r>
            <a:br>
              <a:rPr dirty="0" lang="en-US">
                <a:solidFill>
                  <a:srgbClr val="FF0000"/>
                </a:solidFill>
              </a:rPr>
            </a:br>
            <a:endParaRPr dirty="0" lang="tr-TR">
              <a:solidFill>
                <a:srgbClr val="FF0000"/>
              </a:solidFill>
            </a:endParaRPr>
          </a:p>
        </p:txBody>
      </p:sp>
      <p:sp>
        <p:nvSpPr>
          <p:cNvPr id="1048650" name="3 Dikdörtgen"/>
          <p:cNvSpPr/>
          <p:nvPr/>
        </p:nvSpPr>
        <p:spPr>
          <a:xfrm>
            <a:off x="683568" y="1107901"/>
            <a:ext cx="7848872" cy="1384995"/>
          </a:xfrm>
          <a:prstGeom prst="rect"/>
        </p:spPr>
        <p:txBody>
          <a:bodyPr wrap="square">
            <a:spAutoFit/>
          </a:bodyPr>
          <a:p>
            <a:r>
              <a:rPr dirty="0" sz="2800" lang="tr-TR">
                <a:solidFill>
                  <a:srgbClr val="FFFF00"/>
                </a:solidFill>
                <a:latin typeface="+mj-lt"/>
              </a:rPr>
              <a:t>*İlk 3 okulu kendi kayıt alanından seçmek kaydıyla en fazla 5 okul;</a:t>
            </a:r>
          </a:p>
          <a:p>
            <a:r>
              <a:rPr dirty="0" sz="2800" lang="tr-TR">
                <a:solidFill>
                  <a:srgbClr val="FFFF00"/>
                </a:solidFill>
                <a:latin typeface="+mj-lt"/>
              </a:rPr>
              <a:t>*Aynı okul türünden en fazla 3 okul seçilebilecektir.</a:t>
            </a:r>
          </a:p>
        </p:txBody>
      </p:sp>
      <p:sp>
        <p:nvSpPr>
          <p:cNvPr id="1048651" name="Dikdörtgen 2"/>
          <p:cNvSpPr/>
          <p:nvPr/>
        </p:nvSpPr>
        <p:spPr>
          <a:xfrm>
            <a:off x="395536" y="3140968"/>
            <a:ext cx="3312368" cy="2448272"/>
          </a:xfrm>
          <a:prstGeom prst="rect"/>
          <a:ln>
            <a:solidFill>
              <a:srgbClr val="CC00FF"/>
            </a:solidFill>
          </a:ln>
        </p:spPr>
        <p:style>
          <a:lnRef idx="2">
            <a:schemeClr val="accent2">
              <a:shade val="50000"/>
            </a:schemeClr>
          </a:lnRef>
          <a:fillRef idx="1">
            <a:schemeClr val="accent2"/>
          </a:fillRef>
          <a:effectRef idx="0">
            <a:schemeClr val="accent2"/>
          </a:effectRef>
          <a:fontRef idx="minor">
            <a:schemeClr val="lt1"/>
          </a:fontRef>
        </p:style>
        <p:txBody>
          <a:bodyPr anchor="ctr" rtlCol="0"/>
          <a:p>
            <a:pPr algn="ctr"/>
            <a:r>
              <a:rPr b="1" dirty="0" sz="3200" lang="tr-TR">
                <a:ln w="17780" cmpd="sng">
                  <a:solidFill>
                    <a:srgbClr val="FFFFFF"/>
                  </a:solidFill>
                  <a:prstDash val="solid"/>
                  <a:miter lim="800000"/>
                </a:ln>
                <a:solidFill>
                  <a:srgbClr val="CC00FF"/>
                </a:solidFill>
                <a:effectLst>
                  <a:outerShdw algn="tl" blurRad="50800" rotWithShape="0">
                    <a:srgbClr val="000000"/>
                  </a:outerShdw>
                </a:effectLst>
                <a:latin typeface="+mj-lt"/>
              </a:rPr>
              <a:t>YEREL YERLEŞTİRMEDE </a:t>
            </a:r>
          </a:p>
          <a:p>
            <a:pPr algn="ctr"/>
            <a:r>
              <a:rPr b="1" dirty="0" sz="3200" lang="tr-TR">
                <a:ln w="17780" cmpd="sng">
                  <a:solidFill>
                    <a:srgbClr val="FFFFFF"/>
                  </a:solidFill>
                  <a:prstDash val="solid"/>
                  <a:miter lim="800000"/>
                </a:ln>
                <a:solidFill>
                  <a:srgbClr val="CC00FF"/>
                </a:solidFill>
                <a:effectLst>
                  <a:outerShdw algn="tl" blurRad="50800" rotWithShape="0">
                    <a:srgbClr val="000000"/>
                  </a:outerShdw>
                </a:effectLst>
                <a:latin typeface="+mj-lt"/>
              </a:rPr>
              <a:t>KRİTERLER</a:t>
            </a:r>
            <a:endParaRPr dirty="0" sz="3200" lang="tr-TR">
              <a:ln w="18415" cmpd="sng">
                <a:solidFill>
                  <a:srgbClr val="FFFFFF"/>
                </a:solidFill>
                <a:prstDash val="solid"/>
              </a:ln>
              <a:solidFill>
                <a:srgbClr val="CC00FF"/>
              </a:solidFill>
              <a:effectLst>
                <a:outerShdw algn="tl" blurRad="63500" dir="3600000" rotWithShape="0">
                  <a:srgbClr val="000000">
                    <a:alpha val="70000"/>
                  </a:srgbClr>
                </a:outerShdw>
              </a:effectLst>
              <a:latin typeface="+mj-lt"/>
            </a:endParaRPr>
          </a:p>
        </p:txBody>
      </p:sp>
      <p:sp>
        <p:nvSpPr>
          <p:cNvPr id="1048652" name="Title 13"/>
          <p:cNvSpPr txBox="1"/>
          <p:nvPr/>
        </p:nvSpPr>
        <p:spPr>
          <a:xfrm>
            <a:off x="4067944" y="3077086"/>
            <a:ext cx="5184576" cy="3016210"/>
          </a:xfrm>
          <a:prstGeom prst="rect"/>
        </p:spPr>
        <p:txBody>
          <a:bodyPr anchor="ctr" bIns="60960" lIns="121920" rIns="121920" rtlCol="0" tIns="60960" vert="horz" wrap="square">
            <a:spAutoFit/>
          </a:bodyPr>
          <a:lstStyle>
            <a:lvl1pPr algn="l" defTabSz="914400" eaLnBrk="1" hangingPunct="1" latinLnBrk="0" rtl="0">
              <a:spcBef>
                <a:spcPct val="0"/>
              </a:spcBef>
              <a:buNone/>
              <a:defRPr b="0" sz="3200" kern="1200">
                <a:solidFill>
                  <a:schemeClr val="tx1">
                    <a:lumMod val="65000"/>
                    <a:lumOff val="35000"/>
                  </a:schemeClr>
                </a:solidFill>
                <a:latin typeface="Source Sans Pro Light" pitchFamily="34" charset="0"/>
                <a:ea typeface="+mj-ea"/>
                <a:cs typeface="+mj-cs"/>
              </a:defRPr>
            </a:lvl1pPr>
          </a:lstStyle>
          <a:p>
            <a:r>
              <a:rPr dirty="0" sz="2800" lang="tr-TR">
                <a:solidFill>
                  <a:srgbClr val="FFFF00"/>
                </a:solidFill>
                <a:latin typeface="+mj-lt"/>
              </a:rPr>
              <a:t>1- Öğrencinin İkamet Adresi,</a:t>
            </a:r>
          </a:p>
          <a:p>
            <a:r>
              <a:rPr dirty="0" sz="2800" lang="tr-TR">
                <a:solidFill>
                  <a:srgbClr val="FFFF00"/>
                </a:solidFill>
                <a:latin typeface="+mj-lt"/>
                <a:ea typeface="Roboto Condensed" panose="02000000000000000000" pitchFamily="2" charset="0"/>
              </a:rPr>
              <a:t>2- Ortaöğretim Başarı Puanı,</a:t>
            </a:r>
          </a:p>
          <a:p>
            <a:r>
              <a:rPr dirty="0" sz="2800" lang="tr-TR">
                <a:solidFill>
                  <a:srgbClr val="FFFF00"/>
                </a:solidFill>
                <a:latin typeface="+mj-lt"/>
                <a:ea typeface="Roboto Condensed" panose="02000000000000000000" pitchFamily="2" charset="0"/>
              </a:rPr>
              <a:t>3- 8. Sınıf Özürsüz  Devamsızlık,</a:t>
            </a:r>
          </a:p>
          <a:p>
            <a:r>
              <a:rPr dirty="0" sz="2800" lang="tr-TR">
                <a:solidFill>
                  <a:srgbClr val="FFFF00"/>
                </a:solidFill>
                <a:latin typeface="+mj-lt"/>
                <a:ea typeface="Roboto Condensed" panose="02000000000000000000" pitchFamily="2" charset="0"/>
              </a:rPr>
              <a:t>4- Yıl Sonu Başarı Puanına</a:t>
            </a:r>
            <a:r>
              <a:rPr dirty="0" sz="2800" lang="tr-TR">
                <a:solidFill>
                  <a:srgbClr val="FFFF00"/>
                </a:solidFill>
                <a:ea typeface="Roboto Condensed" panose="02000000000000000000" pitchFamily="2" charset="0"/>
              </a:rPr>
              <a:t> </a:t>
            </a:r>
            <a:r>
              <a:rPr dirty="0" sz="2800" lang="tr-TR">
                <a:solidFill>
                  <a:srgbClr val="FFFF00"/>
                </a:solidFill>
                <a:latin typeface="+mj-lt"/>
                <a:ea typeface="Roboto Condensed" panose="02000000000000000000" pitchFamily="2" charset="0"/>
              </a:rPr>
              <a:t>göre    yerleştirme yapılacak. </a:t>
            </a:r>
          </a:p>
          <a:p>
            <a:r>
              <a:rPr dirty="0" sz="2400" lang="tr-TR">
                <a:solidFill>
                  <a:srgbClr val="FF0000"/>
                </a:solidFill>
                <a:latin typeface="+mj-lt"/>
                <a:ea typeface="Roboto Condensed" panose="02000000000000000000" pitchFamily="2" charset="0"/>
              </a:rPr>
              <a:t>   (sırasıyla 8,7 ve 6. sınıf)</a:t>
            </a:r>
            <a:endParaRPr dirty="0" sz="2400" lang="tr-TR">
              <a:solidFill>
                <a:schemeClr val="bg2">
                  <a:lumMod val="25000"/>
                </a:schemeClr>
              </a:solidFill>
              <a:latin typeface="+mj-lt"/>
              <a:ea typeface="Roboto Condensed" panose="02000000000000000000" pitchFamily="2" charset="0"/>
            </a:endParaRPr>
          </a:p>
          <a:p>
            <a:r>
              <a:rPr dirty="0" sz="2400" lang="tr-TR">
                <a:solidFill>
                  <a:schemeClr val="accent5">
                    <a:lumMod val="75000"/>
                  </a:schemeClr>
                </a:solidFill>
                <a:latin typeface="+mj-lt"/>
                <a:ea typeface="Roboto Condensed" panose="02000000000000000000" pitchFamily="2" charset="0"/>
              </a:rPr>
              <a:t>     </a:t>
            </a:r>
            <a:endParaRPr dirty="0" sz="2400" lang="en-US">
              <a:solidFill>
                <a:srgbClr val="FFFF00"/>
              </a:solidFill>
              <a:latin typeface="+mj-lt"/>
              <a:ea typeface="Roboto Condensed" panose="02000000000000000000"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41" presetSubtype="0">
                                  <p:stCondLst>
                                    <p:cond delay="0"/>
                                  </p:stCondLst>
                                  <p:iterate type="lt">
                                    <p:tmPct val="10000"/>
                                  </p:iterate>
                                  <p:childTnLst>
                                    <p:set>
                                      <p:cBhvr>
                                        <p:cTn dur="1" fill="hold" id="6">
                                          <p:stCondLst>
                                            <p:cond delay="0"/>
                                          </p:stCondLst>
                                        </p:cTn>
                                        <p:tgtEl>
                                          <p:spTgt spid="1048652"/>
                                        </p:tgtEl>
                                        <p:attrNameLst>
                                          <p:attrName>style.visibility</p:attrName>
                                        </p:attrNameLst>
                                      </p:cBhvr>
                                      <p:to>
                                        <p:strVal val="visible"/>
                                      </p:to>
                                    </p:set>
                                    <p:anim calcmode="lin" valueType="num">
                                      <p:cBhvr>
                                        <p:cTn dur="500" fill="hold" id="7"/>
                                        <p:tgtEl>
                                          <p:spTgt spid="104865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048652"/>
                                        </p:tgtEl>
                                        <p:attrNameLst>
                                          <p:attrName>ppt_y</p:attrName>
                                        </p:attrNameLst>
                                      </p:cBhvr>
                                      <p:tavLst>
                                        <p:tav tm="0">
                                          <p:val>
                                            <p:strVal val="#ppt_y"/>
                                          </p:val>
                                        </p:tav>
                                        <p:tav tm="100000">
                                          <p:val>
                                            <p:strVal val="#ppt_y"/>
                                          </p:val>
                                        </p:tav>
                                      </p:tavLst>
                                    </p:anim>
                                    <p:anim calcmode="lin" valueType="num">
                                      <p:cBhvr>
                                        <p:cTn dur="500" fill="hold" id="9"/>
                                        <p:tgtEl>
                                          <p:spTgt spid="104865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048652"/>
                                        </p:tgtEl>
                                        <p:attrNameLst>
                                          <p:attrName>ppt_w</p:attrName>
                                        </p:attrNameLst>
                                      </p:cBhvr>
                                      <p:tavLst>
                                        <p:tav tm="0">
                                          <p:val>
                                            <p:strVal val="#ppt_w/10"/>
                                          </p:val>
                                        </p:tav>
                                        <p:tav tm="50000">
                                          <p:val>
                                            <p:strVal val="#ppt_w+.01"/>
                                          </p:val>
                                        </p:tav>
                                        <p:tav tm="100000">
                                          <p:val>
                                            <p:strVal val="#ppt_w"/>
                                          </p:val>
                                        </p:tav>
                                      </p:tavLst>
                                    </p:anim>
                                    <p:animEffect transition="in" filter="fade">
                                      <p:cBhvr>
                                        <p:cTn dur="500" id="11" tmFilter="0,0; .5, 1; 1, 1"/>
                                        <p:tgtEl>
                                          <p:spTgt spid="1048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53" name="4 Dikdörtgen"/>
          <p:cNvSpPr/>
          <p:nvPr/>
        </p:nvSpPr>
        <p:spPr>
          <a:xfrm>
            <a:off x="1071538" y="351518"/>
            <a:ext cx="7072362" cy="1077218"/>
          </a:xfrm>
          <a:prstGeom prst="rect"/>
        </p:spPr>
        <p:txBody>
          <a:bodyPr wrap="square">
            <a:spAutoFit/>
          </a:bodyPr>
          <a:p>
            <a:pPr algn="ctr"/>
            <a:r>
              <a:rPr dirty="0" sz="32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MERKEZİ YERLEŞTİRME (SINAVLI OKULLAR) NASIL OLACAK?</a:t>
            </a:r>
            <a:endParaRPr dirty="0" sz="2400" lang="tr-TR">
              <a:solidFill>
                <a:srgbClr val="FF0000"/>
              </a:solidFill>
            </a:endParaRPr>
          </a:p>
        </p:txBody>
      </p:sp>
      <p:sp>
        <p:nvSpPr>
          <p:cNvPr id="1048654" name="Title 13"/>
          <p:cNvSpPr txBox="1"/>
          <p:nvPr/>
        </p:nvSpPr>
        <p:spPr>
          <a:xfrm>
            <a:off x="943670" y="2000240"/>
            <a:ext cx="7128792" cy="1241203"/>
          </a:xfrm>
          <a:prstGeom prst="rect"/>
          <a:solidFill>
            <a:srgbClr val="00B0F0"/>
          </a:solidFill>
          <a:ln>
            <a:solidFill>
              <a:srgbClr val="CC00FF"/>
            </a:solidFill>
          </a:ln>
        </p:spPr>
        <p:style>
          <a:lnRef idx="1">
            <a:schemeClr val="accent3"/>
          </a:lnRef>
          <a:fillRef idx="2">
            <a:schemeClr val="accent3"/>
          </a:fillRef>
          <a:effectRef idx="1">
            <a:schemeClr val="accent3"/>
          </a:effectRef>
          <a:fontRef idx="minor">
            <a:schemeClr val="dk1"/>
          </a:fontRef>
        </p:style>
        <p:txBody>
          <a:bodyPr anchor="ctr" bIns="60960" lIns="121920" rIns="121920" rtlCol="0" tIns="60960" vert="horz" wrap="square">
            <a:spAutoFit/>
          </a:bodyPr>
          <a:lstStyle>
            <a:lvl1pPr algn="l" defTabSz="914400" eaLnBrk="1" hangingPunct="1" latinLnBrk="0" rtl="0">
              <a:spcBef>
                <a:spcPct val="0"/>
              </a:spcBef>
              <a:buNone/>
              <a:defRPr b="0" sz="3200" kern="1200">
                <a:solidFill>
                  <a:schemeClr val="tx1">
                    <a:lumMod val="65000"/>
                    <a:lumOff val="35000"/>
                  </a:schemeClr>
                </a:solidFill>
                <a:latin typeface="Source Sans Pro Light" pitchFamily="34" charset="0"/>
                <a:ea typeface="+mj-ea"/>
                <a:cs typeface="+mj-cs"/>
              </a:defRPr>
            </a:lvl1pPr>
          </a:lstStyle>
          <a:p>
            <a:r>
              <a:rPr b="1" dirty="0" sz="3600" i="1" lang="tr-TR">
                <a:ln>
                  <a:solidFill>
                    <a:srgbClr val="CC00FF"/>
                  </a:solidFill>
                </a:ln>
                <a:solidFill>
                  <a:schemeClr val="tx1">
                    <a:lumMod val="95000"/>
                    <a:lumOff val="5000"/>
                  </a:schemeClr>
                </a:solidFill>
                <a:latin typeface="+mj-lt"/>
                <a:ea typeface="Roboto Condensed" panose="02000000000000000000" pitchFamily="2" charset="0"/>
              </a:rPr>
              <a:t>Sınavla öğrenci alan okullardan en fazla 10 okul tercih edilecek</a:t>
            </a:r>
            <a:r>
              <a:rPr b="1" dirty="0" sz="3600" i="1" lang="tr-TR">
                <a:ln>
                  <a:solidFill>
                    <a:srgbClr val="CC00FF"/>
                  </a:solidFill>
                </a:ln>
                <a:solidFill>
                  <a:schemeClr val="accent5">
                    <a:lumMod val="75000"/>
                  </a:schemeClr>
                </a:solidFill>
                <a:latin typeface="+mj-lt"/>
                <a:ea typeface="Roboto Condensed" panose="02000000000000000000" pitchFamily="2" charset="0"/>
              </a:rPr>
              <a:t>.</a:t>
            </a:r>
            <a:endParaRPr b="1" dirty="0" sz="3600" i="1" lang="en-US">
              <a:ln>
                <a:solidFill>
                  <a:srgbClr val="CC00FF"/>
                </a:solidFill>
              </a:ln>
              <a:solidFill>
                <a:schemeClr val="accent5">
                  <a:lumMod val="75000"/>
                </a:schemeClr>
              </a:solidFill>
              <a:latin typeface="+mj-lt"/>
              <a:ea typeface="Roboto Condensed" panose="02000000000000000000" pitchFamily="2" charset="0"/>
            </a:endParaRPr>
          </a:p>
        </p:txBody>
      </p:sp>
      <p:sp>
        <p:nvSpPr>
          <p:cNvPr id="1048655" name="Title 13"/>
          <p:cNvSpPr txBox="1"/>
          <p:nvPr/>
        </p:nvSpPr>
        <p:spPr>
          <a:xfrm>
            <a:off x="943670" y="3643314"/>
            <a:ext cx="7128792" cy="2339102"/>
          </a:xfrm>
          <a:prstGeom prst="rect"/>
          <a:ln>
            <a:solidFill>
              <a:srgbClr val="CC00FF"/>
            </a:solidFill>
          </a:ln>
        </p:spPr>
        <p:style>
          <a:lnRef idx="2">
            <a:schemeClr val="accent2">
              <a:shade val="50000"/>
            </a:schemeClr>
          </a:lnRef>
          <a:fillRef idx="1">
            <a:schemeClr val="accent2"/>
          </a:fillRef>
          <a:effectRef idx="0">
            <a:schemeClr val="accent2"/>
          </a:effectRef>
          <a:fontRef idx="minor">
            <a:schemeClr val="lt1"/>
          </a:fontRef>
        </p:style>
        <p:txBody>
          <a:bodyPr anchor="ctr" bIns="60960" lIns="121920" rIns="121920" rtlCol="0" tIns="60960" vert="horz" wrap="square">
            <a:spAutoFit/>
          </a:bodyPr>
          <a:lstStyle>
            <a:lvl1pPr algn="l" defTabSz="914400" eaLnBrk="1" hangingPunct="1" latinLnBrk="0" rtl="0">
              <a:spcBef>
                <a:spcPct val="0"/>
              </a:spcBef>
              <a:buNone/>
              <a:defRPr b="0" sz="3200" kern="1200">
                <a:solidFill>
                  <a:schemeClr val="tx1">
                    <a:lumMod val="65000"/>
                    <a:lumOff val="35000"/>
                  </a:schemeClr>
                </a:solidFill>
                <a:latin typeface="Source Sans Pro Light" pitchFamily="34" charset="0"/>
                <a:ea typeface="+mj-ea"/>
                <a:cs typeface="+mj-cs"/>
              </a:defRPr>
            </a:lvl1pPr>
          </a:lstStyle>
          <a:p>
            <a:r>
              <a:rPr b="1" dirty="0" sz="3600" i="1" lang="tr-TR">
                <a:ln>
                  <a:solidFill>
                    <a:srgbClr val="CC00FF"/>
                  </a:solidFill>
                </a:ln>
                <a:solidFill>
                  <a:schemeClr val="bg1"/>
                </a:solidFill>
                <a:latin typeface="+mj-lt"/>
                <a:ea typeface="Roboto Condensed" panose="02000000000000000000" pitchFamily="2" charset="0"/>
              </a:rPr>
              <a:t>Herhangi bir okula yerleşememe durumunda; </a:t>
            </a:r>
            <a:r>
              <a:rPr b="1" dirty="0" sz="3600" i="1" lang="tr-TR">
                <a:ln>
                  <a:solidFill>
                    <a:srgbClr val="CC00FF"/>
                  </a:solidFill>
                </a:ln>
                <a:solidFill>
                  <a:schemeClr val="tx1">
                    <a:lumMod val="95000"/>
                    <a:lumOff val="5000"/>
                  </a:schemeClr>
                </a:solidFill>
                <a:ea typeface="Roboto Condensed" panose="02000000000000000000" pitchFamily="2" charset="0"/>
              </a:rPr>
              <a:t>tercihlerine göre </a:t>
            </a:r>
            <a:r>
              <a:rPr b="1" dirty="0" sz="3600" i="1" lang="tr-TR">
                <a:ln>
                  <a:solidFill>
                    <a:srgbClr val="CC00FF"/>
                  </a:solidFill>
                </a:ln>
                <a:solidFill>
                  <a:schemeClr val="tx1">
                    <a:lumMod val="95000"/>
                    <a:lumOff val="5000"/>
                  </a:schemeClr>
                </a:solidFill>
                <a:latin typeface="+mj-lt"/>
                <a:ea typeface="Roboto Condensed" panose="02000000000000000000" pitchFamily="2" charset="0"/>
              </a:rPr>
              <a:t>sınavsız öğrenci alan okullardan birine yerleştirilecek.</a:t>
            </a:r>
            <a:endParaRPr b="1" dirty="0" sz="3600" i="1" lang="en-US">
              <a:ln>
                <a:solidFill>
                  <a:srgbClr val="CC00FF"/>
                </a:solidFill>
              </a:ln>
              <a:solidFill>
                <a:schemeClr val="tx1">
                  <a:lumMod val="95000"/>
                  <a:lumOff val="5000"/>
                </a:schemeClr>
              </a:solidFill>
              <a:latin typeface="+mj-lt"/>
              <a:ea typeface="Roboto Condensed" panose="02000000000000000000"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6" presetSubtype="0">
                                  <p:stCondLst>
                                    <p:cond delay="0"/>
                                  </p:stCondLst>
                                  <p:childTnLst>
                                    <p:set>
                                      <p:cBhvr>
                                        <p:cTn dur="1" fill="hold" id="6">
                                          <p:stCondLst>
                                            <p:cond delay="0"/>
                                          </p:stCondLst>
                                        </p:cTn>
                                        <p:tgtEl>
                                          <p:spTgt spid="1048654"/>
                                        </p:tgtEl>
                                        <p:attrNameLst>
                                          <p:attrName>style.visibility</p:attrName>
                                        </p:attrNameLst>
                                      </p:cBhvr>
                                      <p:to>
                                        <p:strVal val="visible"/>
                                      </p:to>
                                    </p:set>
                                    <p:animEffect transition="in" filter="wipe(down)">
                                      <p:cBhvr>
                                        <p:cTn dur="580" id="7">
                                          <p:stCondLst>
                                            <p:cond delay="0"/>
                                          </p:stCondLst>
                                        </p:cTn>
                                        <p:tgtEl>
                                          <p:spTgt spid="1048654"/>
                                        </p:tgtEl>
                                      </p:cBhvr>
                                    </p:animEffect>
                                    <p:anim calcmode="lin" valueType="num">
                                      <p:cBhvr>
                                        <p:cTn dur="1822" id="8" tmFilter="0,0; 0.14,0.36; 0.43,0.73; 0.71,0.91; 1.0,1.0">
                                          <p:stCondLst>
                                            <p:cond delay="0"/>
                                          </p:stCondLst>
                                        </p:cTn>
                                        <p:tgtEl>
                                          <p:spTgt spid="1048654"/>
                                        </p:tgtEl>
                                        <p:attrNameLst>
                                          <p:attrName>ppt_x</p:attrName>
                                        </p:attrNameLst>
                                      </p:cBhvr>
                                      <p:tavLst>
                                        <p:tav tm="0">
                                          <p:val>
                                            <p:strVal val="#ppt_x-0.25"/>
                                          </p:val>
                                        </p:tav>
                                        <p:tav tm="100000">
                                          <p:val>
                                            <p:strVal val="#ppt_x"/>
                                          </p:val>
                                        </p:tav>
                                      </p:tavLst>
                                    </p:anim>
                                    <p:anim calcmode="lin" valueType="num">
                                      <p:cBhvr>
                                        <p:cTn dur="664" id="9" tmFilter="0.0,0.0; 0.25,0.07; 0.50,0.2; 0.75,0.467; 1.0,1.0">
                                          <p:stCondLst>
                                            <p:cond delay="0"/>
                                          </p:stCondLst>
                                        </p:cTn>
                                        <p:tgtEl>
                                          <p:spTgt spid="1048654"/>
                                        </p:tgtEl>
                                        <p:attrNameLst>
                                          <p:attrName>ppt_y</p:attrName>
                                        </p:attrNameLst>
                                      </p:cBhvr>
                                      <p:tavLst>
                                        <p:tav fmla="#ppt_y-sin(pi*$)/3" tm="0">
                                          <p:val>
                                            <p:fltVal val="0.5"/>
                                          </p:val>
                                        </p:tav>
                                        <p:tav tm="100000">
                                          <p:val>
                                            <p:fltVal val="1.0"/>
                                          </p:val>
                                        </p:tav>
                                      </p:tavLst>
                                    </p:anim>
                                    <p:anim calcmode="lin" valueType="num">
                                      <p:cBhvr>
                                        <p:cTn dur="664" id="10" tmFilter="0, 0; 0.125,0.2665; 0.25,0.4; 0.375,0.465; 0.5,0.5;  0.625,0.535; 0.75,0.6; 0.875,0.7335; 1,1">
                                          <p:stCondLst>
                                            <p:cond delay="664"/>
                                          </p:stCondLst>
                                        </p:cTn>
                                        <p:tgtEl>
                                          <p:spTgt spid="1048654"/>
                                        </p:tgtEl>
                                        <p:attrNameLst>
                                          <p:attrName>ppt_y</p:attrName>
                                        </p:attrNameLst>
                                      </p:cBhvr>
                                      <p:tavLst>
                                        <p:tav fmla="#ppt_y-sin(pi*$)/9" tm="0">
                                          <p:val>
                                            <p:fltVal val="0.0"/>
                                          </p:val>
                                        </p:tav>
                                        <p:tav tm="100000">
                                          <p:val>
                                            <p:fltVal val="1.0"/>
                                          </p:val>
                                        </p:tav>
                                      </p:tavLst>
                                    </p:anim>
                                    <p:anim calcmode="lin" valueType="num">
                                      <p:cBhvr>
                                        <p:cTn dur="332" id="11" tmFilter="0, 0; 0.125,0.2665; 0.25,0.4; 0.375,0.465; 0.5,0.5;  0.625,0.535; 0.75,0.6; 0.875,0.7335; 1,1">
                                          <p:stCondLst>
                                            <p:cond delay="1324"/>
                                          </p:stCondLst>
                                        </p:cTn>
                                        <p:tgtEl>
                                          <p:spTgt spid="1048654"/>
                                        </p:tgtEl>
                                        <p:attrNameLst>
                                          <p:attrName>ppt_y</p:attrName>
                                        </p:attrNameLst>
                                      </p:cBhvr>
                                      <p:tavLst>
                                        <p:tav fmla="#ppt_y-sin(pi*$)/27" tm="0">
                                          <p:val>
                                            <p:fltVal val="0.0"/>
                                          </p:val>
                                        </p:tav>
                                        <p:tav tm="100000">
                                          <p:val>
                                            <p:fltVal val="1.0"/>
                                          </p:val>
                                        </p:tav>
                                      </p:tavLst>
                                    </p:anim>
                                    <p:anim calcmode="lin" valueType="num">
                                      <p:cBhvr>
                                        <p:cTn dur="164" id="12" tmFilter="0, 0; 0.125,0.2665; 0.25,0.4; 0.375,0.465; 0.5,0.5;  0.625,0.535; 0.75,0.6; 0.875,0.7335; 1,1">
                                          <p:stCondLst>
                                            <p:cond delay="1656"/>
                                          </p:stCondLst>
                                        </p:cTn>
                                        <p:tgtEl>
                                          <p:spTgt spid="1048654"/>
                                        </p:tgtEl>
                                        <p:attrNameLst>
                                          <p:attrName>ppt_y</p:attrName>
                                        </p:attrNameLst>
                                      </p:cBhvr>
                                      <p:tavLst>
                                        <p:tav fmla="#ppt_y-sin(pi*$)/81" tm="0">
                                          <p:val>
                                            <p:fltVal val="0.0"/>
                                          </p:val>
                                        </p:tav>
                                        <p:tav tm="100000">
                                          <p:val>
                                            <p:fltVal val="1.0"/>
                                          </p:val>
                                        </p:tav>
                                      </p:tavLst>
                                    </p:anim>
                                    <p:animScale>
                                      <p:cBhvr>
                                        <p:cTn dur="26" id="13">
                                          <p:stCondLst>
                                            <p:cond delay="650"/>
                                          </p:stCondLst>
                                        </p:cTn>
                                        <p:tgtEl>
                                          <p:spTgt spid="1048654"/>
                                        </p:tgtEl>
                                      </p:cBhvr>
                                      <p:to x="100000" y="60000"/>
                                    </p:animScale>
                                    <p:animScale>
                                      <p:cBhvr>
                                        <p:cTn decel="50000" dur="166" id="14">
                                          <p:stCondLst>
                                            <p:cond delay="676"/>
                                          </p:stCondLst>
                                        </p:cTn>
                                        <p:tgtEl>
                                          <p:spTgt spid="1048654"/>
                                        </p:tgtEl>
                                      </p:cBhvr>
                                      <p:to x="100000" y="100000"/>
                                    </p:animScale>
                                    <p:animScale>
                                      <p:cBhvr>
                                        <p:cTn dur="26" id="15">
                                          <p:stCondLst>
                                            <p:cond delay="1312"/>
                                          </p:stCondLst>
                                        </p:cTn>
                                        <p:tgtEl>
                                          <p:spTgt spid="1048654"/>
                                        </p:tgtEl>
                                      </p:cBhvr>
                                      <p:to x="100000" y="80000"/>
                                    </p:animScale>
                                    <p:animScale>
                                      <p:cBhvr>
                                        <p:cTn decel="50000" dur="166" id="16">
                                          <p:stCondLst>
                                            <p:cond delay="1338"/>
                                          </p:stCondLst>
                                        </p:cTn>
                                        <p:tgtEl>
                                          <p:spTgt spid="1048654"/>
                                        </p:tgtEl>
                                      </p:cBhvr>
                                      <p:to x="100000" y="100000"/>
                                    </p:animScale>
                                    <p:animScale>
                                      <p:cBhvr>
                                        <p:cTn dur="26" id="17">
                                          <p:stCondLst>
                                            <p:cond delay="1642"/>
                                          </p:stCondLst>
                                        </p:cTn>
                                        <p:tgtEl>
                                          <p:spTgt spid="1048654"/>
                                        </p:tgtEl>
                                      </p:cBhvr>
                                      <p:to x="100000" y="90000"/>
                                    </p:animScale>
                                    <p:animScale>
                                      <p:cBhvr>
                                        <p:cTn decel="50000" dur="166" id="18">
                                          <p:stCondLst>
                                            <p:cond delay="1668"/>
                                          </p:stCondLst>
                                        </p:cTn>
                                        <p:tgtEl>
                                          <p:spTgt spid="1048654"/>
                                        </p:tgtEl>
                                      </p:cBhvr>
                                      <p:to x="100000" y="100000"/>
                                    </p:animScale>
                                    <p:animScale>
                                      <p:cBhvr>
                                        <p:cTn dur="26" id="19">
                                          <p:stCondLst>
                                            <p:cond delay="1808"/>
                                          </p:stCondLst>
                                        </p:cTn>
                                        <p:tgtEl>
                                          <p:spTgt spid="1048654"/>
                                        </p:tgtEl>
                                      </p:cBhvr>
                                      <p:to x="100000" y="95000"/>
                                    </p:animScale>
                                    <p:animScale>
                                      <p:cBhvr>
                                        <p:cTn decel="50000" dur="166" id="20">
                                          <p:stCondLst>
                                            <p:cond delay="1834"/>
                                          </p:stCondLst>
                                        </p:cTn>
                                        <p:tgtEl>
                                          <p:spTgt spid="1048654"/>
                                        </p:tgtEl>
                                      </p:cBhvr>
                                      <p:to x="100000" y="100000"/>
                                    </p:animScale>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26" presetSubtype="0">
                                  <p:stCondLst>
                                    <p:cond delay="0"/>
                                  </p:stCondLst>
                                  <p:childTnLst>
                                    <p:set>
                                      <p:cBhvr>
                                        <p:cTn dur="1" fill="hold" id="24">
                                          <p:stCondLst>
                                            <p:cond delay="0"/>
                                          </p:stCondLst>
                                        </p:cTn>
                                        <p:tgtEl>
                                          <p:spTgt spid="1048655"/>
                                        </p:tgtEl>
                                        <p:attrNameLst>
                                          <p:attrName>style.visibility</p:attrName>
                                        </p:attrNameLst>
                                      </p:cBhvr>
                                      <p:to>
                                        <p:strVal val="visible"/>
                                      </p:to>
                                    </p:set>
                                    <p:animEffect transition="in" filter="wipe(down)">
                                      <p:cBhvr>
                                        <p:cTn dur="580" id="25">
                                          <p:stCondLst>
                                            <p:cond delay="0"/>
                                          </p:stCondLst>
                                        </p:cTn>
                                        <p:tgtEl>
                                          <p:spTgt spid="1048655"/>
                                        </p:tgtEl>
                                      </p:cBhvr>
                                    </p:animEffect>
                                    <p:anim calcmode="lin" valueType="num">
                                      <p:cBhvr>
                                        <p:cTn dur="1822" id="26" tmFilter="0,0; 0.14,0.36; 0.43,0.73; 0.71,0.91; 1.0,1.0">
                                          <p:stCondLst>
                                            <p:cond delay="0"/>
                                          </p:stCondLst>
                                        </p:cTn>
                                        <p:tgtEl>
                                          <p:spTgt spid="1048655"/>
                                        </p:tgtEl>
                                        <p:attrNameLst>
                                          <p:attrName>ppt_x</p:attrName>
                                        </p:attrNameLst>
                                      </p:cBhvr>
                                      <p:tavLst>
                                        <p:tav tm="0">
                                          <p:val>
                                            <p:strVal val="#ppt_x-0.25"/>
                                          </p:val>
                                        </p:tav>
                                        <p:tav tm="100000">
                                          <p:val>
                                            <p:strVal val="#ppt_x"/>
                                          </p:val>
                                        </p:tav>
                                      </p:tavLst>
                                    </p:anim>
                                    <p:anim calcmode="lin" valueType="num">
                                      <p:cBhvr>
                                        <p:cTn dur="664" id="27" tmFilter="0.0,0.0; 0.25,0.07; 0.50,0.2; 0.75,0.467; 1.0,1.0">
                                          <p:stCondLst>
                                            <p:cond delay="0"/>
                                          </p:stCondLst>
                                        </p:cTn>
                                        <p:tgtEl>
                                          <p:spTgt spid="1048655"/>
                                        </p:tgtEl>
                                        <p:attrNameLst>
                                          <p:attrName>ppt_y</p:attrName>
                                        </p:attrNameLst>
                                      </p:cBhvr>
                                      <p:tavLst>
                                        <p:tav fmla="#ppt_y-sin(pi*$)/3" tm="0">
                                          <p:val>
                                            <p:fltVal val="0.5"/>
                                          </p:val>
                                        </p:tav>
                                        <p:tav tm="100000">
                                          <p:val>
                                            <p:fltVal val="1.0"/>
                                          </p:val>
                                        </p:tav>
                                      </p:tavLst>
                                    </p:anim>
                                    <p:anim calcmode="lin" valueType="num">
                                      <p:cBhvr>
                                        <p:cTn dur="664" id="28" tmFilter="0, 0; 0.125,0.2665; 0.25,0.4; 0.375,0.465; 0.5,0.5;  0.625,0.535; 0.75,0.6; 0.875,0.7335; 1,1">
                                          <p:stCondLst>
                                            <p:cond delay="664"/>
                                          </p:stCondLst>
                                        </p:cTn>
                                        <p:tgtEl>
                                          <p:spTgt spid="1048655"/>
                                        </p:tgtEl>
                                        <p:attrNameLst>
                                          <p:attrName>ppt_y</p:attrName>
                                        </p:attrNameLst>
                                      </p:cBhvr>
                                      <p:tavLst>
                                        <p:tav fmla="#ppt_y-sin(pi*$)/9" tm="0">
                                          <p:val>
                                            <p:fltVal val="0.0"/>
                                          </p:val>
                                        </p:tav>
                                        <p:tav tm="100000">
                                          <p:val>
                                            <p:fltVal val="1.0"/>
                                          </p:val>
                                        </p:tav>
                                      </p:tavLst>
                                    </p:anim>
                                    <p:anim calcmode="lin" valueType="num">
                                      <p:cBhvr>
                                        <p:cTn dur="332" id="29" tmFilter="0, 0; 0.125,0.2665; 0.25,0.4; 0.375,0.465; 0.5,0.5;  0.625,0.535; 0.75,0.6; 0.875,0.7335; 1,1">
                                          <p:stCondLst>
                                            <p:cond delay="1324"/>
                                          </p:stCondLst>
                                        </p:cTn>
                                        <p:tgtEl>
                                          <p:spTgt spid="1048655"/>
                                        </p:tgtEl>
                                        <p:attrNameLst>
                                          <p:attrName>ppt_y</p:attrName>
                                        </p:attrNameLst>
                                      </p:cBhvr>
                                      <p:tavLst>
                                        <p:tav fmla="#ppt_y-sin(pi*$)/27" tm="0">
                                          <p:val>
                                            <p:fltVal val="0.0"/>
                                          </p:val>
                                        </p:tav>
                                        <p:tav tm="100000">
                                          <p:val>
                                            <p:fltVal val="1.0"/>
                                          </p:val>
                                        </p:tav>
                                      </p:tavLst>
                                    </p:anim>
                                    <p:anim calcmode="lin" valueType="num">
                                      <p:cBhvr>
                                        <p:cTn dur="164" id="30" tmFilter="0, 0; 0.125,0.2665; 0.25,0.4; 0.375,0.465; 0.5,0.5;  0.625,0.535; 0.75,0.6; 0.875,0.7335; 1,1">
                                          <p:stCondLst>
                                            <p:cond delay="1656"/>
                                          </p:stCondLst>
                                        </p:cTn>
                                        <p:tgtEl>
                                          <p:spTgt spid="1048655"/>
                                        </p:tgtEl>
                                        <p:attrNameLst>
                                          <p:attrName>ppt_y</p:attrName>
                                        </p:attrNameLst>
                                      </p:cBhvr>
                                      <p:tavLst>
                                        <p:tav fmla="#ppt_y-sin(pi*$)/81" tm="0">
                                          <p:val>
                                            <p:fltVal val="0.0"/>
                                          </p:val>
                                        </p:tav>
                                        <p:tav tm="100000">
                                          <p:val>
                                            <p:fltVal val="1.0"/>
                                          </p:val>
                                        </p:tav>
                                      </p:tavLst>
                                    </p:anim>
                                    <p:animScale>
                                      <p:cBhvr>
                                        <p:cTn dur="26" id="31">
                                          <p:stCondLst>
                                            <p:cond delay="650"/>
                                          </p:stCondLst>
                                        </p:cTn>
                                        <p:tgtEl>
                                          <p:spTgt spid="1048655"/>
                                        </p:tgtEl>
                                      </p:cBhvr>
                                      <p:to x="100000" y="60000"/>
                                    </p:animScale>
                                    <p:animScale>
                                      <p:cBhvr>
                                        <p:cTn decel="50000" dur="166" id="32">
                                          <p:stCondLst>
                                            <p:cond delay="676"/>
                                          </p:stCondLst>
                                        </p:cTn>
                                        <p:tgtEl>
                                          <p:spTgt spid="1048655"/>
                                        </p:tgtEl>
                                      </p:cBhvr>
                                      <p:to x="100000" y="100000"/>
                                    </p:animScale>
                                    <p:animScale>
                                      <p:cBhvr>
                                        <p:cTn dur="26" id="33">
                                          <p:stCondLst>
                                            <p:cond delay="1312"/>
                                          </p:stCondLst>
                                        </p:cTn>
                                        <p:tgtEl>
                                          <p:spTgt spid="1048655"/>
                                        </p:tgtEl>
                                      </p:cBhvr>
                                      <p:to x="100000" y="80000"/>
                                    </p:animScale>
                                    <p:animScale>
                                      <p:cBhvr>
                                        <p:cTn decel="50000" dur="166" id="34">
                                          <p:stCondLst>
                                            <p:cond delay="1338"/>
                                          </p:stCondLst>
                                        </p:cTn>
                                        <p:tgtEl>
                                          <p:spTgt spid="1048655"/>
                                        </p:tgtEl>
                                      </p:cBhvr>
                                      <p:to x="100000" y="100000"/>
                                    </p:animScale>
                                    <p:animScale>
                                      <p:cBhvr>
                                        <p:cTn dur="26" id="35">
                                          <p:stCondLst>
                                            <p:cond delay="1642"/>
                                          </p:stCondLst>
                                        </p:cTn>
                                        <p:tgtEl>
                                          <p:spTgt spid="1048655"/>
                                        </p:tgtEl>
                                      </p:cBhvr>
                                      <p:to x="100000" y="90000"/>
                                    </p:animScale>
                                    <p:animScale>
                                      <p:cBhvr>
                                        <p:cTn decel="50000" dur="166" id="36">
                                          <p:stCondLst>
                                            <p:cond delay="1668"/>
                                          </p:stCondLst>
                                        </p:cTn>
                                        <p:tgtEl>
                                          <p:spTgt spid="1048655"/>
                                        </p:tgtEl>
                                      </p:cBhvr>
                                      <p:to x="100000" y="100000"/>
                                    </p:animScale>
                                    <p:animScale>
                                      <p:cBhvr>
                                        <p:cTn dur="26" id="37">
                                          <p:stCondLst>
                                            <p:cond delay="1808"/>
                                          </p:stCondLst>
                                        </p:cTn>
                                        <p:tgtEl>
                                          <p:spTgt spid="1048655"/>
                                        </p:tgtEl>
                                      </p:cBhvr>
                                      <p:to x="100000" y="95000"/>
                                    </p:animScale>
                                    <p:animScale>
                                      <p:cBhvr>
                                        <p:cTn decel="50000" dur="166" id="38">
                                          <p:stCondLst>
                                            <p:cond delay="1834"/>
                                          </p:stCondLst>
                                        </p:cTn>
                                        <p:tgtEl>
                                          <p:spTgt spid="104865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4" grpId="0" animBg="1"/>
      <p:bldP spid="104865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56" name="4 Dikdörtgen"/>
          <p:cNvSpPr/>
          <p:nvPr/>
        </p:nvSpPr>
        <p:spPr>
          <a:xfrm>
            <a:off x="1357290" y="494394"/>
            <a:ext cx="6786610" cy="1077218"/>
          </a:xfrm>
          <a:prstGeom prst="rect"/>
        </p:spPr>
        <p:txBody>
          <a:bodyPr wrap="square">
            <a:spAutoFit/>
          </a:bodyPr>
          <a:p>
            <a:pPr algn="ctr"/>
            <a:r>
              <a:rPr dirty="0" sz="32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MERKEZİ YERLEŞTİRME (SINAVLI OKULLAR) NASIL OLACAK?</a:t>
            </a:r>
            <a:endParaRPr dirty="0" sz="3200" lang="tr-TR">
              <a:solidFill>
                <a:srgbClr val="FF0000"/>
              </a:solidFill>
              <a:latin typeface="+mj-lt"/>
            </a:endParaRPr>
          </a:p>
        </p:txBody>
      </p:sp>
      <p:sp>
        <p:nvSpPr>
          <p:cNvPr id="1048657" name="Dikdörtgen 2"/>
          <p:cNvSpPr/>
          <p:nvPr/>
        </p:nvSpPr>
        <p:spPr>
          <a:xfrm>
            <a:off x="323528" y="2924944"/>
            <a:ext cx="3444552" cy="2160240"/>
          </a:xfrm>
          <a:prstGeom prst="rect"/>
          <a:solidFill>
            <a:schemeClr val="accent1">
              <a:lumMod val="60000"/>
              <a:lumOff val="40000"/>
            </a:schemeClr>
          </a:solidFill>
          <a:ln>
            <a:solidFill>
              <a:srgbClr val="CC00FF"/>
            </a:solidFill>
          </a:ln>
        </p:spPr>
        <p:style>
          <a:lnRef idx="2">
            <a:schemeClr val="accent3">
              <a:shade val="50000"/>
            </a:schemeClr>
          </a:lnRef>
          <a:fillRef idx="1">
            <a:schemeClr val="accent3"/>
          </a:fillRef>
          <a:effectRef idx="0">
            <a:schemeClr val="accent3"/>
          </a:effectRef>
          <a:fontRef idx="minor">
            <a:schemeClr val="lt1"/>
          </a:fontRef>
        </p:style>
        <p:txBody>
          <a:bodyPr anchor="ctr" rtlCol="0"/>
          <a:p>
            <a:pPr algn="ctr"/>
            <a:r>
              <a:rPr dirty="0" sz="3600" lang="tr-TR">
                <a:ln w="18415" cmpd="sng">
                  <a:solidFill>
                    <a:srgbClr val="FFFFFF"/>
                  </a:solidFill>
                  <a:prstDash val="solid"/>
                </a:ln>
                <a:solidFill>
                  <a:srgbClr val="CC00FF"/>
                </a:solidFill>
                <a:effectLst>
                  <a:outerShdw algn="tl" blurRad="63500" dir="3600000" rotWithShape="0">
                    <a:srgbClr val="000000">
                      <a:alpha val="70000"/>
                    </a:srgbClr>
                  </a:outerShdw>
                </a:effectLst>
                <a:latin typeface="+mj-lt"/>
              </a:rPr>
              <a:t>MERKEZİ YERLEŞTİRMEDE </a:t>
            </a:r>
          </a:p>
          <a:p>
            <a:pPr algn="ctr"/>
            <a:r>
              <a:rPr dirty="0" sz="3600" lang="tr-TR">
                <a:ln w="18415" cmpd="sng">
                  <a:solidFill>
                    <a:srgbClr val="FFFFFF"/>
                  </a:solidFill>
                  <a:prstDash val="solid"/>
                </a:ln>
                <a:solidFill>
                  <a:srgbClr val="CC00FF"/>
                </a:solidFill>
                <a:effectLst>
                  <a:outerShdw algn="tl" blurRad="63500" dir="3600000" rotWithShape="0">
                    <a:srgbClr val="000000">
                      <a:alpha val="70000"/>
                    </a:srgbClr>
                  </a:outerShdw>
                </a:effectLst>
                <a:latin typeface="+mj-lt"/>
              </a:rPr>
              <a:t>KRİTERLER</a:t>
            </a:r>
          </a:p>
        </p:txBody>
      </p:sp>
      <p:sp>
        <p:nvSpPr>
          <p:cNvPr id="1048658" name="Metin kutusu 3"/>
          <p:cNvSpPr txBox="1"/>
          <p:nvPr/>
        </p:nvSpPr>
        <p:spPr>
          <a:xfrm>
            <a:off x="479376" y="4739660"/>
            <a:ext cx="4236640" cy="584775"/>
          </a:xfrm>
          <a:prstGeom prst="rect"/>
          <a:noFill/>
        </p:spPr>
        <p:txBody>
          <a:bodyPr rtlCol="0" wrap="square">
            <a:spAutoFit/>
          </a:bodyPr>
          <a:p>
            <a:pPr algn="ctr"/>
            <a:endParaRPr dirty="0" sz="3200" lang="tr-TR">
              <a:ln w="18415" cmpd="sng">
                <a:solidFill>
                  <a:srgbClr val="FFFFFF"/>
                </a:solidFill>
                <a:prstDash val="solid"/>
              </a:ln>
              <a:solidFill>
                <a:srgbClr val="FFFFFF"/>
              </a:solidFill>
              <a:effectLst>
                <a:outerShdw algn="tl" blurRad="63500" dir="3600000" rotWithShape="0">
                  <a:srgbClr val="000000">
                    <a:alpha val="70000"/>
                  </a:srgbClr>
                </a:outerShdw>
              </a:effectLst>
              <a:latin typeface="+mj-lt"/>
            </a:endParaRPr>
          </a:p>
        </p:txBody>
      </p:sp>
      <p:sp>
        <p:nvSpPr>
          <p:cNvPr id="1048659" name="Title 13"/>
          <p:cNvSpPr txBox="1"/>
          <p:nvPr/>
        </p:nvSpPr>
        <p:spPr>
          <a:xfrm>
            <a:off x="4067944" y="1970251"/>
            <a:ext cx="4896544" cy="4555093"/>
          </a:xfrm>
          <a:prstGeom prst="rect"/>
        </p:spPr>
        <p:txBody>
          <a:bodyPr anchor="ctr" bIns="60960" lIns="121920" rIns="121920" rtlCol="0" tIns="60960" vert="horz" wrap="square">
            <a:spAutoFit/>
          </a:bodyPr>
          <a:lstStyle>
            <a:lvl1pPr algn="l" defTabSz="914400" eaLnBrk="1" hangingPunct="1" latinLnBrk="0" rtl="0">
              <a:spcBef>
                <a:spcPct val="0"/>
              </a:spcBef>
              <a:buNone/>
              <a:defRPr b="0" sz="3200" kern="1200">
                <a:solidFill>
                  <a:schemeClr val="tx1">
                    <a:lumMod val="65000"/>
                    <a:lumOff val="35000"/>
                  </a:schemeClr>
                </a:solidFill>
                <a:latin typeface="Source Sans Pro Light" pitchFamily="34" charset="0"/>
                <a:ea typeface="+mj-ea"/>
                <a:cs typeface="+mj-cs"/>
              </a:defRPr>
            </a:lvl1pPr>
          </a:lstStyle>
          <a:p>
            <a:r>
              <a:rPr b="1" dirty="0" sz="2400" lang="tr-TR">
                <a:solidFill>
                  <a:srgbClr val="FFFF00"/>
                </a:solidFill>
                <a:latin typeface="+mj-lt"/>
                <a:ea typeface="Roboto Condensed" panose="02000000000000000000" pitchFamily="2" charset="0"/>
              </a:rPr>
              <a:t>*Öncelikle sınav puanına bakılacak eşitlik olması durumunda sırayla diğer kriterlere bakılacak.</a:t>
            </a:r>
          </a:p>
          <a:p>
            <a:endParaRPr b="1" dirty="0" sz="2400" i="1" lang="en-US">
              <a:solidFill>
                <a:schemeClr val="accent5">
                  <a:lumMod val="75000"/>
                </a:schemeClr>
              </a:solidFill>
              <a:latin typeface="+mj-lt"/>
              <a:ea typeface="Roboto Condensed" panose="02000000000000000000" pitchFamily="2" charset="0"/>
            </a:endParaRPr>
          </a:p>
          <a:p>
            <a:r>
              <a:rPr b="1" dirty="0" sz="2400" lang="tr-TR">
                <a:solidFill>
                  <a:srgbClr val="FFFF00"/>
                </a:solidFill>
                <a:latin typeface="+mj-lt"/>
              </a:rPr>
              <a:t>1-Sınav Puanı,</a:t>
            </a:r>
          </a:p>
          <a:p>
            <a:r>
              <a:rPr b="1" dirty="0" sz="2400" lang="tr-TR">
                <a:solidFill>
                  <a:srgbClr val="FFFF00"/>
                </a:solidFill>
                <a:latin typeface="+mj-lt"/>
                <a:ea typeface="Roboto Condensed" panose="02000000000000000000" pitchFamily="2" charset="0"/>
              </a:rPr>
              <a:t>2-Ortaöğretim Başarı Puanı,</a:t>
            </a:r>
          </a:p>
          <a:p>
            <a:r>
              <a:rPr b="1" dirty="0" sz="2400" lang="tr-TR">
                <a:solidFill>
                  <a:srgbClr val="FFFF00"/>
                </a:solidFill>
                <a:latin typeface="+mj-lt"/>
                <a:ea typeface="Roboto Condensed" panose="02000000000000000000" pitchFamily="2" charset="0"/>
              </a:rPr>
              <a:t>3-Yıl Sonu Başarı Puanı Üstünlüğü</a:t>
            </a:r>
          </a:p>
          <a:p>
            <a:r>
              <a:rPr dirty="0" sz="2400" lang="tr-TR">
                <a:solidFill>
                  <a:srgbClr val="FF0000"/>
                </a:solidFill>
                <a:latin typeface="+mj-lt"/>
                <a:ea typeface="Roboto Condensed" panose="02000000000000000000" pitchFamily="2" charset="0"/>
              </a:rPr>
              <a:t>(sırasıyla 8,7 ve 6. Sınıf)</a:t>
            </a:r>
          </a:p>
          <a:p>
            <a:r>
              <a:rPr b="1" dirty="0" sz="2400" lang="tr-TR">
                <a:solidFill>
                  <a:srgbClr val="FFFF00"/>
                </a:solidFill>
                <a:latin typeface="+mj-lt"/>
                <a:ea typeface="Roboto Condensed" panose="02000000000000000000" pitchFamily="2" charset="0"/>
              </a:rPr>
              <a:t>3-8. Sınıf Özürsüz Devamsızlık,</a:t>
            </a:r>
          </a:p>
          <a:p>
            <a:r>
              <a:rPr b="1" dirty="0" sz="2400" lang="tr-TR">
                <a:solidFill>
                  <a:srgbClr val="FFFF00"/>
                </a:solidFill>
                <a:latin typeface="+mj-lt"/>
                <a:ea typeface="Roboto Condensed" panose="02000000000000000000" pitchFamily="2" charset="0"/>
              </a:rPr>
              <a:t>4-Tercih önceliği,</a:t>
            </a:r>
          </a:p>
          <a:p>
            <a:r>
              <a:rPr b="1" dirty="0" sz="2400" lang="tr-TR">
                <a:solidFill>
                  <a:srgbClr val="FFFF00"/>
                </a:solidFill>
                <a:latin typeface="+mj-lt"/>
                <a:ea typeface="Roboto Condensed" panose="02000000000000000000" pitchFamily="2" charset="0"/>
              </a:rPr>
              <a:t>5-Öğrencinin Yaşı (küçük olana)</a:t>
            </a:r>
          </a:p>
          <a:p>
            <a:endParaRPr b="1" dirty="0" sz="2400" i="1" lang="tr-TR">
              <a:solidFill>
                <a:schemeClr val="accent5">
                  <a:lumMod val="75000"/>
                </a:schemeClr>
              </a:solidFill>
              <a:latin typeface="+mj-lt"/>
              <a:ea typeface="Roboto Condensed" panose="02000000000000000000" pitchFamily="2" charset="0"/>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41" presetSubtype="0">
                                  <p:stCondLst>
                                    <p:cond delay="0"/>
                                  </p:stCondLst>
                                  <p:iterate type="lt">
                                    <p:tmPct val="10000"/>
                                  </p:iterate>
                                  <p:childTnLst>
                                    <p:set>
                                      <p:cBhvr>
                                        <p:cTn dur="1" fill="hold" id="6">
                                          <p:stCondLst>
                                            <p:cond delay="0"/>
                                          </p:stCondLst>
                                        </p:cTn>
                                        <p:tgtEl>
                                          <p:spTgt spid="1048659"/>
                                        </p:tgtEl>
                                        <p:attrNameLst>
                                          <p:attrName>style.visibility</p:attrName>
                                        </p:attrNameLst>
                                      </p:cBhvr>
                                      <p:to>
                                        <p:strVal val="visible"/>
                                      </p:to>
                                    </p:set>
                                    <p:anim calcmode="lin" valueType="num">
                                      <p:cBhvr>
                                        <p:cTn dur="500" fill="hold" id="7"/>
                                        <p:tgtEl>
                                          <p:spTgt spid="104865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048659"/>
                                        </p:tgtEl>
                                        <p:attrNameLst>
                                          <p:attrName>ppt_y</p:attrName>
                                        </p:attrNameLst>
                                      </p:cBhvr>
                                      <p:tavLst>
                                        <p:tav tm="0">
                                          <p:val>
                                            <p:strVal val="#ppt_y"/>
                                          </p:val>
                                        </p:tav>
                                        <p:tav tm="100000">
                                          <p:val>
                                            <p:strVal val="#ppt_y"/>
                                          </p:val>
                                        </p:tav>
                                      </p:tavLst>
                                    </p:anim>
                                    <p:anim calcmode="lin" valueType="num">
                                      <p:cBhvr>
                                        <p:cTn dur="500" fill="hold" id="9"/>
                                        <p:tgtEl>
                                          <p:spTgt spid="104865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048659"/>
                                        </p:tgtEl>
                                        <p:attrNameLst>
                                          <p:attrName>ppt_w</p:attrName>
                                        </p:attrNameLst>
                                      </p:cBhvr>
                                      <p:tavLst>
                                        <p:tav tm="0">
                                          <p:val>
                                            <p:strVal val="#ppt_w/10"/>
                                          </p:val>
                                        </p:tav>
                                        <p:tav tm="50000">
                                          <p:val>
                                            <p:strVal val="#ppt_w+.01"/>
                                          </p:val>
                                        </p:tav>
                                        <p:tav tm="100000">
                                          <p:val>
                                            <p:strVal val="#ppt_w"/>
                                          </p:val>
                                        </p:tav>
                                      </p:tavLst>
                                    </p:anim>
                                    <p:animEffect transition="in" filter="fade">
                                      <p:cBhvr>
                                        <p:cTn dur="500" id="11" tmFilter="0,0; .5, 1; 1, 1"/>
                                        <p:tgtEl>
                                          <p:spTgt spid="1048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5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60" name="5 Dikdörtgen"/>
          <p:cNvSpPr/>
          <p:nvPr/>
        </p:nvSpPr>
        <p:spPr>
          <a:xfrm>
            <a:off x="108520" y="116632"/>
            <a:ext cx="9035480" cy="523220"/>
          </a:xfrm>
          <a:prstGeom prst="rect"/>
        </p:spPr>
        <p:txBody>
          <a:bodyPr wrap="square">
            <a:spAutoFit/>
          </a:bodyPr>
          <a:p>
            <a:r>
              <a:rPr b="1" dirty="0" sz="2800" lang="tr-TR">
                <a:solidFill>
                  <a:srgbClr val="FF0000"/>
                </a:solidFill>
                <a:latin typeface="+mj-lt"/>
              </a:rPr>
              <a:t>ÖZEL EĞİTİM İHTİYACI OLAN ÖĞRENCİLERLE İLGİLİ İŞLEMLER </a:t>
            </a:r>
            <a:endParaRPr dirty="0" sz="2800" lang="tr-TR">
              <a:solidFill>
                <a:srgbClr val="FF0000"/>
              </a:solidFill>
              <a:latin typeface="+mj-lt"/>
            </a:endParaRPr>
          </a:p>
        </p:txBody>
      </p:sp>
      <p:sp>
        <p:nvSpPr>
          <p:cNvPr id="1048661" name="7 Akış Çizelgesi: Öteki İşlem"/>
          <p:cNvSpPr/>
          <p:nvPr/>
        </p:nvSpPr>
        <p:spPr>
          <a:xfrm>
            <a:off x="323528" y="620688"/>
            <a:ext cx="8520608" cy="648072"/>
          </a:xfrm>
          <a:prstGeom prst="flowChartAlternateProcess"/>
          <a:solidFill>
            <a:srgbClr val="E6AF00"/>
          </a:solidFill>
        </p:spPr>
        <p:style>
          <a:lnRef idx="1">
            <a:schemeClr val="dk1"/>
          </a:lnRef>
          <a:fillRef idx="2">
            <a:schemeClr val="dk1"/>
          </a:fillRef>
          <a:effectRef idx="1">
            <a:schemeClr val="dk1"/>
          </a:effectRef>
          <a:fontRef idx="minor">
            <a:schemeClr val="dk1"/>
          </a:fontRef>
        </p:style>
        <p:txBody>
          <a:bodyPr anchor="ctr" rtlCol="0"/>
          <a:p>
            <a:r>
              <a:rPr dirty="0" lang="tr-TR">
                <a:solidFill>
                  <a:srgbClr val="0070C0"/>
                </a:solidFill>
                <a:latin typeface="+mj-lt"/>
              </a:rPr>
              <a:t>Bu öğrencilerin hizmet alabilmeleri  için veli ve öğrencinin birlikte Rehberlik ve Araştırma Merkezine başvurmaları gerekmektedir(evde,hastanede eğitim hizmeti alanlar hariç).</a:t>
            </a:r>
          </a:p>
        </p:txBody>
      </p:sp>
      <p:sp>
        <p:nvSpPr>
          <p:cNvPr id="1048662" name="8 Akış Çizelgesi: Öteki İşlem"/>
          <p:cNvSpPr/>
          <p:nvPr/>
        </p:nvSpPr>
        <p:spPr>
          <a:xfrm>
            <a:off x="395536" y="1340768"/>
            <a:ext cx="8352928" cy="2448272"/>
          </a:xfrm>
          <a:prstGeom prst="flowChartAlternateProcess"/>
          <a:solidFill>
            <a:schemeClr val="accent1">
              <a:lumMod val="75000"/>
            </a:schemeClr>
          </a:solidFill>
          <a:effectLst>
            <a:innerShdw blurRad="114300">
              <a:prstClr val="black"/>
            </a:innerShdw>
          </a:effectLst>
        </p:spPr>
        <p:style>
          <a:lnRef idx="0">
            <a:schemeClr val="accent2"/>
          </a:lnRef>
          <a:fillRef idx="3">
            <a:schemeClr val="accent2"/>
          </a:fillRef>
          <a:effectRef idx="3">
            <a:schemeClr val="accent2"/>
          </a:effectRef>
          <a:fontRef idx="minor">
            <a:schemeClr val="lt1"/>
          </a:fontRef>
        </p:style>
        <p:txBody>
          <a:bodyPr anchor="ctr" rtlCol="0"/>
          <a:p>
            <a:r>
              <a:rPr dirty="0" sz="2000" lang="tr-TR">
                <a:solidFill>
                  <a:srgbClr val="FFFF00"/>
                </a:solidFill>
                <a:latin typeface="+mj-lt"/>
              </a:rPr>
              <a:t>Sınavda tedbir alınabilmesi için;</a:t>
            </a:r>
          </a:p>
          <a:p>
            <a:r>
              <a:rPr dirty="0" sz="2000" lang="tr-TR">
                <a:solidFill>
                  <a:srgbClr val="FFFF00"/>
                </a:solidFill>
                <a:latin typeface="+mj-lt"/>
              </a:rPr>
              <a:t>*Özürlü/Engelli Sağlık Kurulu Raporu</a:t>
            </a:r>
          </a:p>
          <a:p>
            <a:r>
              <a:rPr dirty="0" sz="2000" lang="tr-TR">
                <a:solidFill>
                  <a:srgbClr val="FFFF00"/>
                </a:solidFill>
                <a:latin typeface="+mj-lt"/>
              </a:rPr>
              <a:t>*Özürlü/Engelli Kimlik Kartı</a:t>
            </a:r>
          </a:p>
          <a:p>
            <a:r>
              <a:rPr dirty="0" sz="2000" lang="tr-TR">
                <a:solidFill>
                  <a:srgbClr val="FFFF00"/>
                </a:solidFill>
                <a:latin typeface="+mj-lt"/>
              </a:rPr>
              <a:t>*Engelli bilgisinin işlendiği nüfus cüzdanı veya İl/İlçe Özel Eğitim Hizmetleri Kurulu’nca alınmış ve geçerli olan yerleştirme (resmî tedbir) kararı belgelerinden biri</a:t>
            </a:r>
          </a:p>
          <a:p>
            <a:r>
              <a:rPr dirty="0" sz="2000" lang="tr-TR">
                <a:solidFill>
                  <a:srgbClr val="FFFF00"/>
                </a:solidFill>
                <a:latin typeface="+mj-lt"/>
              </a:rPr>
              <a:t>*Süreğen hastalığı olan öğrenciler için ise sağlık kurulu raporunun aslı veya onaylanmış örneği ile RAM’a başvuru yapılması gerekmektedir.</a:t>
            </a:r>
            <a:endParaRPr dirty="0" sz="2000" lang="tr-TR">
              <a:ln w="18415" cmpd="sng">
                <a:solidFill>
                  <a:srgbClr val="FFFFFF"/>
                </a:solidFill>
                <a:prstDash val="solid"/>
              </a:ln>
              <a:solidFill>
                <a:srgbClr val="FFFF00"/>
              </a:solidFill>
              <a:effectLst>
                <a:outerShdw algn="tl" blurRad="63500" dir="3600000" rotWithShape="0">
                  <a:srgbClr val="000000">
                    <a:alpha val="70000"/>
                  </a:srgbClr>
                </a:outerShdw>
              </a:effectLst>
              <a:latin typeface="+mj-lt"/>
            </a:endParaRPr>
          </a:p>
        </p:txBody>
      </p:sp>
      <p:sp>
        <p:nvSpPr>
          <p:cNvPr id="1048663" name="9 Akış Çizelgesi: Öteki İşlem"/>
          <p:cNvSpPr/>
          <p:nvPr/>
        </p:nvSpPr>
        <p:spPr>
          <a:xfrm>
            <a:off x="467544" y="3861048"/>
            <a:ext cx="3312368" cy="864096"/>
          </a:xfrm>
          <a:prstGeom prst="flowChartAlternateProcess"/>
          <a:noFill/>
          <a:ln>
            <a:noFill/>
          </a:ln>
          <a:effectLst>
            <a:outerShdw algn="ctr" blurRad="107950" dir="5400000" dist="12700">
              <a:srgbClr val="000000"/>
            </a:outerShdw>
          </a:effectLst>
          <a:scene3d>
            <a:camera prst="orthographicFront">
              <a:rot lat="0" lon="0" rev="0"/>
            </a:camera>
            <a:lightRig dir="t" rig="soft">
              <a:rot lat="0" lon="0" rev="0"/>
            </a:lightRig>
          </a:scene3d>
          <a:sp3d contourW="44450" prstMaterial="matte">
            <a:bevelT w="63500" h="63500" prst="artDeco"/>
            <a:contourClr>
              <a:srgbClr val="FFFFFF"/>
            </a:contourClr>
          </a:sp3d>
        </p:spPr>
        <p:style>
          <a:lnRef idx="2">
            <a:schemeClr val="accent3">
              <a:shade val="50000"/>
            </a:schemeClr>
          </a:lnRef>
          <a:fillRef idx="1">
            <a:schemeClr val="accent3"/>
          </a:fillRef>
          <a:effectRef idx="0">
            <a:schemeClr val="accent3"/>
          </a:effectRef>
          <a:fontRef idx="minor">
            <a:schemeClr val="lt1"/>
          </a:fontRef>
        </p:style>
        <p:txBody>
          <a:bodyPr anchor="ctr" rtlCol="0"/>
          <a:p>
            <a:r>
              <a:rPr b="1" dirty="0" lang="tr-TR">
                <a:solidFill>
                  <a:srgbClr val="FF0000"/>
                </a:solidFill>
                <a:latin typeface="+mj-lt"/>
              </a:rPr>
              <a:t>Görme Engelli Öğrenciler;</a:t>
            </a:r>
          </a:p>
          <a:p>
            <a:r>
              <a:rPr dirty="0" lang="tr-TR">
                <a:ln w="18415" cmpd="sng">
                  <a:solidFill>
                    <a:srgbClr val="FFFF00"/>
                  </a:solidFill>
                  <a:prstDash val="solid"/>
                </a:ln>
                <a:solidFill>
                  <a:srgbClr val="FFFF00"/>
                </a:solidFill>
                <a:effectLst>
                  <a:outerShdw algn="tl" blurRad="38100" dir="2700000" dist="38100">
                    <a:srgbClr val="000000">
                      <a:alpha val="43137"/>
                    </a:srgbClr>
                  </a:outerShdw>
                </a:effectLst>
                <a:latin typeface="+mj-lt"/>
              </a:rPr>
              <a:t>Tek kişilik salon, 20 </a:t>
            </a:r>
            <a:r>
              <a:rPr dirty="0" lang="tr-TR" err="1">
                <a:ln w="18415" cmpd="sng">
                  <a:solidFill>
                    <a:srgbClr val="FFFF00"/>
                  </a:solidFill>
                  <a:prstDash val="solid"/>
                </a:ln>
                <a:solidFill>
                  <a:srgbClr val="FFFF00"/>
                </a:solidFill>
                <a:effectLst>
                  <a:outerShdw algn="tl" blurRad="38100" dir="2700000" dist="38100">
                    <a:srgbClr val="000000">
                      <a:alpha val="43137"/>
                    </a:srgbClr>
                  </a:outerShdw>
                </a:effectLst>
                <a:latin typeface="+mj-lt"/>
              </a:rPr>
              <a:t>dk</a:t>
            </a:r>
            <a:r>
              <a:rPr dirty="0" lang="tr-TR">
                <a:ln w="18415" cmpd="sng">
                  <a:solidFill>
                    <a:srgbClr val="FFFF00"/>
                  </a:solidFill>
                  <a:prstDash val="solid"/>
                </a:ln>
                <a:solidFill>
                  <a:srgbClr val="FFFF00"/>
                </a:solidFill>
                <a:effectLst>
                  <a:outerShdw algn="tl" blurRad="38100" dir="2700000" dist="38100">
                    <a:srgbClr val="000000">
                      <a:alpha val="43137"/>
                    </a:srgbClr>
                  </a:outerShdw>
                </a:effectLst>
                <a:latin typeface="+mj-lt"/>
              </a:rPr>
              <a:t>. ek süre, okuyucu kodlayıcı </a:t>
            </a:r>
          </a:p>
        </p:txBody>
      </p:sp>
      <p:sp>
        <p:nvSpPr>
          <p:cNvPr id="1048664" name="10 Akış Çizelgesi: Öteki İşlem"/>
          <p:cNvSpPr/>
          <p:nvPr/>
        </p:nvSpPr>
        <p:spPr>
          <a:xfrm>
            <a:off x="395536" y="4797152"/>
            <a:ext cx="3456384" cy="792088"/>
          </a:xfrm>
          <a:prstGeom prst="flowChartAlternateProcess"/>
          <a:solidFill>
            <a:srgbClr val="92D050"/>
          </a:solidFill>
        </p:spPr>
        <p:style>
          <a:lnRef idx="3">
            <a:schemeClr val="lt1"/>
          </a:lnRef>
          <a:fillRef idx="1">
            <a:schemeClr val="accent5"/>
          </a:fillRef>
          <a:effectRef idx="1">
            <a:schemeClr val="accent5"/>
          </a:effectRef>
          <a:fontRef idx="minor">
            <a:schemeClr val="lt1"/>
          </a:fontRef>
        </p:style>
        <p:txBody>
          <a:bodyPr anchor="ctr" rtlCol="0"/>
          <a:p>
            <a:r>
              <a:rPr b="1" dirty="0" lang="tr-TR">
                <a:solidFill>
                  <a:srgbClr val="FF0000"/>
                </a:solidFill>
                <a:latin typeface="+mj-lt"/>
              </a:rPr>
              <a:t>Özel öğrenme güçlüğü- DEHB - Bedensel Engelli; </a:t>
            </a:r>
          </a:p>
          <a:p>
            <a:r>
              <a:rPr dirty="0" lang="tr-TR">
                <a:ln w="18415" cmpd="sng">
                  <a:solidFill>
                    <a:srgbClr val="FFFF00"/>
                  </a:solidFill>
                  <a:prstDash val="solid"/>
                </a:ln>
                <a:solidFill>
                  <a:srgbClr val="FFFFFF"/>
                </a:solidFill>
                <a:effectLst>
                  <a:outerShdw algn="tl" blurRad="38100" dir="2700000" dist="38100">
                    <a:srgbClr val="000000">
                      <a:alpha val="43137"/>
                    </a:srgbClr>
                  </a:outerShdw>
                </a:effectLst>
                <a:latin typeface="+mj-lt"/>
              </a:rPr>
              <a:t>Tek kişilik salon, 20 </a:t>
            </a:r>
            <a:r>
              <a:rPr dirty="0" lang="tr-TR" err="1">
                <a:ln w="18415" cmpd="sng">
                  <a:solidFill>
                    <a:srgbClr val="FFFF00"/>
                  </a:solidFill>
                  <a:prstDash val="solid"/>
                </a:ln>
                <a:solidFill>
                  <a:srgbClr val="FFFFFF"/>
                </a:solidFill>
                <a:effectLst>
                  <a:outerShdw algn="tl" blurRad="38100" dir="2700000" dist="38100">
                    <a:srgbClr val="000000">
                      <a:alpha val="43137"/>
                    </a:srgbClr>
                  </a:outerShdw>
                </a:effectLst>
                <a:latin typeface="+mj-lt"/>
              </a:rPr>
              <a:t>dk</a:t>
            </a:r>
            <a:r>
              <a:rPr dirty="0" lang="tr-TR">
                <a:ln w="18415" cmpd="sng">
                  <a:solidFill>
                    <a:srgbClr val="FFFF00"/>
                  </a:solidFill>
                  <a:prstDash val="solid"/>
                </a:ln>
                <a:solidFill>
                  <a:srgbClr val="FFFFFF"/>
                </a:solidFill>
                <a:effectLst>
                  <a:outerShdw algn="tl" blurRad="38100" dir="2700000" dist="38100">
                    <a:srgbClr val="000000">
                      <a:alpha val="43137"/>
                    </a:srgbClr>
                  </a:outerShdw>
                </a:effectLst>
                <a:latin typeface="+mj-lt"/>
              </a:rPr>
              <a:t>. ek süre,</a:t>
            </a:r>
            <a:endParaRPr dirty="0" lang="tr-TR">
              <a:ln w="18415" cmpd="sng">
                <a:solidFill>
                  <a:srgbClr val="FFFF00"/>
                </a:solidFill>
                <a:prstDash val="solid"/>
              </a:ln>
              <a:effectLst>
                <a:outerShdw algn="tl" blurRad="38100" dir="2700000" dist="38100">
                  <a:srgbClr val="000000">
                    <a:alpha val="43137"/>
                  </a:srgbClr>
                </a:outerShdw>
              </a:effectLst>
              <a:latin typeface="+mj-lt"/>
            </a:endParaRPr>
          </a:p>
        </p:txBody>
      </p:sp>
      <p:sp>
        <p:nvSpPr>
          <p:cNvPr id="1048665" name="11 Akış Çizelgesi: Öteki İşlem"/>
          <p:cNvSpPr/>
          <p:nvPr/>
        </p:nvSpPr>
        <p:spPr>
          <a:xfrm>
            <a:off x="323528" y="5733256"/>
            <a:ext cx="3672408" cy="1124744"/>
          </a:xfrm>
          <a:prstGeom prst="flowChartAlternateProcess"/>
        </p:spPr>
        <p:style>
          <a:lnRef idx="0">
            <a:schemeClr val="accent2"/>
          </a:lnRef>
          <a:fillRef idx="3">
            <a:schemeClr val="accent2"/>
          </a:fillRef>
          <a:effectRef idx="3">
            <a:schemeClr val="accent2"/>
          </a:effectRef>
          <a:fontRef idx="minor">
            <a:schemeClr val="lt1"/>
          </a:fontRef>
        </p:style>
        <p:txBody>
          <a:bodyPr anchor="ctr" rtlCol="0"/>
          <a:p>
            <a:r>
              <a:rPr b="1" dirty="0" lang="tr-TR">
                <a:solidFill>
                  <a:srgbClr val="FF0000"/>
                </a:solidFill>
                <a:latin typeface="+mj-lt"/>
              </a:rPr>
              <a:t>Evde veya Sağlık Kuruluşunda Sınav Tedbir Hizmeti; </a:t>
            </a:r>
            <a:r>
              <a:rPr b="1" dirty="0" lang="tr-TR">
                <a:solidFill>
                  <a:srgbClr val="FFFF00"/>
                </a:solidFill>
                <a:latin typeface="+mj-lt"/>
              </a:rPr>
              <a:t>RAM modülüne işlenmesi koşuluyla hizmet verilecektir.</a:t>
            </a:r>
            <a:endParaRPr b="1" dirty="0" lang="tr-TR">
              <a:ln w="18415" cmpd="sng">
                <a:solidFill>
                  <a:srgbClr val="FFFFFF"/>
                </a:solidFill>
                <a:prstDash val="solid"/>
              </a:ln>
              <a:solidFill>
                <a:srgbClr val="FFFF00"/>
              </a:solidFill>
              <a:effectLst>
                <a:outerShdw algn="tl" blurRad="63500" dir="3600000" rotWithShape="0">
                  <a:srgbClr val="000000">
                    <a:alpha val="70000"/>
                  </a:srgbClr>
                </a:outerShdw>
              </a:effectLst>
              <a:latin typeface="+mj-lt"/>
            </a:endParaRPr>
          </a:p>
        </p:txBody>
      </p:sp>
      <p:sp>
        <p:nvSpPr>
          <p:cNvPr id="1048666" name="12 Akış Çizelgesi: Öteki İşlem"/>
          <p:cNvSpPr/>
          <p:nvPr/>
        </p:nvSpPr>
        <p:spPr>
          <a:xfrm>
            <a:off x="4139952" y="4005064"/>
            <a:ext cx="4752528" cy="1440160"/>
          </a:xfrm>
          <a:prstGeom prst="flowChartAlternateProcess"/>
          <a:solidFill>
            <a:srgbClr val="FFCCFF"/>
          </a:solidFill>
        </p:spPr>
        <p:style>
          <a:lnRef idx="1">
            <a:schemeClr val="accent6"/>
          </a:lnRef>
          <a:fillRef idx="3">
            <a:schemeClr val="accent6"/>
          </a:fillRef>
          <a:effectRef idx="2">
            <a:schemeClr val="accent6"/>
          </a:effectRef>
          <a:fontRef idx="minor">
            <a:schemeClr val="lt1"/>
          </a:fontRef>
        </p:style>
        <p:txBody>
          <a:bodyPr anchor="ctr" rtlCol="0"/>
          <a:p>
            <a:endParaRPr dirty="0" sz="2000" lang="tr-TR"/>
          </a:p>
          <a:p>
            <a:endParaRPr b="1" dirty="0" sz="800" lang="tr-TR"/>
          </a:p>
          <a:p>
            <a:r>
              <a:rPr b="1" dirty="0" lang="tr-TR">
                <a:solidFill>
                  <a:srgbClr val="FF0000"/>
                </a:solidFill>
                <a:latin typeface="+mj-lt"/>
              </a:rPr>
              <a:t>İşitme Engelli Öğrenciler-Zihinsel engelli öğrenciler;</a:t>
            </a:r>
          </a:p>
          <a:p>
            <a:r>
              <a:rPr dirty="0" lang="tr-TR">
                <a:ln w="18415" cmpd="sng">
                  <a:solidFill>
                    <a:srgbClr val="0070C0"/>
                  </a:solidFill>
                  <a:prstDash val="solid"/>
                </a:ln>
                <a:solidFill>
                  <a:srgbClr val="FFFF00"/>
                </a:solidFill>
                <a:effectLst>
                  <a:outerShdw algn="tl" blurRad="38100" dir="2700000" dist="38100">
                    <a:srgbClr val="000000">
                      <a:alpha val="43137"/>
                    </a:srgbClr>
                  </a:outerShdw>
                </a:effectLst>
                <a:latin typeface="+mj-lt"/>
              </a:rPr>
              <a:t>Tek kişilik salon, 20 </a:t>
            </a:r>
            <a:r>
              <a:rPr dirty="0" lang="tr-TR" err="1">
                <a:ln w="18415" cmpd="sng">
                  <a:solidFill>
                    <a:srgbClr val="0070C0"/>
                  </a:solidFill>
                  <a:prstDash val="solid"/>
                </a:ln>
                <a:solidFill>
                  <a:srgbClr val="FFFF00"/>
                </a:solidFill>
                <a:effectLst>
                  <a:outerShdw algn="tl" blurRad="38100" dir="2700000" dist="38100">
                    <a:srgbClr val="000000">
                      <a:alpha val="43137"/>
                    </a:srgbClr>
                  </a:outerShdw>
                </a:effectLst>
                <a:latin typeface="+mj-lt"/>
              </a:rPr>
              <a:t>dk</a:t>
            </a:r>
            <a:r>
              <a:rPr dirty="0" lang="tr-TR">
                <a:ln w="18415" cmpd="sng">
                  <a:solidFill>
                    <a:srgbClr val="0070C0"/>
                  </a:solidFill>
                  <a:prstDash val="solid"/>
                </a:ln>
                <a:solidFill>
                  <a:srgbClr val="FFFF00"/>
                </a:solidFill>
                <a:effectLst>
                  <a:outerShdw algn="tl" blurRad="38100" dir="2700000" dist="38100">
                    <a:srgbClr val="000000">
                      <a:alpha val="43137"/>
                    </a:srgbClr>
                  </a:outerShdw>
                </a:effectLst>
                <a:latin typeface="+mj-lt"/>
              </a:rPr>
              <a:t>. ek süre, RAM modülüne işlenmesi şartıyla </a:t>
            </a:r>
            <a:r>
              <a:rPr dirty="0" lang="tr-TR" err="1">
                <a:ln w="18415" cmpd="sng">
                  <a:solidFill>
                    <a:srgbClr val="0070C0"/>
                  </a:solidFill>
                  <a:prstDash val="solid"/>
                </a:ln>
                <a:solidFill>
                  <a:srgbClr val="FFFF00"/>
                </a:solidFill>
                <a:effectLst>
                  <a:outerShdw algn="tl" blurRad="38100" dir="2700000" dist="38100">
                    <a:srgbClr val="000000">
                      <a:alpha val="43137"/>
                    </a:srgbClr>
                  </a:outerShdw>
                </a:effectLst>
                <a:latin typeface="+mj-lt"/>
              </a:rPr>
              <a:t>Yab</a:t>
            </a:r>
            <a:r>
              <a:rPr dirty="0" lang="tr-TR">
                <a:ln w="18415" cmpd="sng">
                  <a:solidFill>
                    <a:srgbClr val="0070C0"/>
                  </a:solidFill>
                  <a:prstDash val="solid"/>
                </a:ln>
                <a:solidFill>
                  <a:srgbClr val="FFFF00"/>
                </a:solidFill>
                <a:effectLst>
                  <a:outerShdw algn="tl" blurRad="38100" dir="2700000" dist="38100">
                    <a:srgbClr val="000000">
                      <a:alpha val="43137"/>
                    </a:srgbClr>
                  </a:outerShdw>
                </a:effectLst>
                <a:latin typeface="+mj-lt"/>
              </a:rPr>
              <a:t>. Dilden muafiyet</a:t>
            </a:r>
          </a:p>
          <a:p>
            <a:endParaRPr dirty="0" sz="3200" lang="tr-TR">
              <a:ln w="18415" cmpd="sng">
                <a:solidFill>
                  <a:srgbClr val="FFFFFF"/>
                </a:solidFill>
                <a:prstDash val="solid"/>
              </a:ln>
              <a:solidFill>
                <a:srgbClr val="FFFFFF"/>
              </a:solidFill>
              <a:effectLst>
                <a:outerShdw algn="tl" blurRad="63500" dir="3600000" rotWithShape="0">
                  <a:srgbClr val="000000">
                    <a:alpha val="70000"/>
                  </a:srgbClr>
                </a:outerShdw>
              </a:effectLst>
            </a:endParaRPr>
          </a:p>
        </p:txBody>
      </p:sp>
      <p:sp>
        <p:nvSpPr>
          <p:cNvPr id="1048667" name="13 Akış Çizelgesi: Öteki İşlem"/>
          <p:cNvSpPr/>
          <p:nvPr/>
        </p:nvSpPr>
        <p:spPr>
          <a:xfrm>
            <a:off x="4211960" y="5661248"/>
            <a:ext cx="4680520" cy="1080120"/>
          </a:xfrm>
          <a:prstGeom prst="flowChartAlternateProcess"/>
          <a:solidFill>
            <a:schemeClr val="tx1">
              <a:lumMod val="75000"/>
            </a:schemeClr>
          </a:solidFill>
          <a:ln>
            <a:solidFill>
              <a:srgbClr val="CC00FF"/>
            </a:solidFill>
          </a:ln>
        </p:spPr>
        <p:style>
          <a:lnRef idx="1">
            <a:schemeClr val="dk1"/>
          </a:lnRef>
          <a:fillRef idx="2">
            <a:schemeClr val="dk1"/>
          </a:fillRef>
          <a:effectRef idx="1">
            <a:schemeClr val="dk1"/>
          </a:effectRef>
          <a:fontRef idx="minor">
            <a:schemeClr val="dk1"/>
          </a:fontRef>
        </p:style>
        <p:txBody>
          <a:bodyPr anchor="ctr" rtlCol="0"/>
          <a:p>
            <a:r>
              <a:rPr b="1" dirty="0" lang="tr-TR">
                <a:solidFill>
                  <a:schemeClr val="bg1"/>
                </a:solidFill>
                <a:latin typeface="+mj-lt"/>
              </a:rPr>
              <a:t>Süreğen Hastalığı Olan Öğrenciler;</a:t>
            </a:r>
            <a:r>
              <a:rPr b="1" dirty="0" lang="tr-TR">
                <a:ln w="18415" cmpd="sng">
                  <a:solidFill>
                    <a:srgbClr val="FFFFFF"/>
                  </a:solidFill>
                  <a:prstDash val="solid"/>
                </a:ln>
                <a:solidFill>
                  <a:schemeClr val="bg1"/>
                </a:solidFill>
                <a:effectLst>
                  <a:outerShdw algn="tl" blurRad="38100" dir="2700000" dist="38100">
                    <a:srgbClr val="000000">
                      <a:alpha val="43137"/>
                    </a:srgbClr>
                  </a:outerShdw>
                </a:effectLst>
                <a:latin typeface="+mj-lt"/>
              </a:rPr>
              <a:t> </a:t>
            </a:r>
            <a:r>
              <a:rPr dirty="0" lang="tr-TR">
                <a:ln w="18415" cmpd="sng">
                  <a:solidFill>
                    <a:srgbClr val="CC00FF"/>
                  </a:solidFill>
                  <a:prstDash val="solid"/>
                </a:ln>
                <a:solidFill>
                  <a:srgbClr val="00B050"/>
                </a:solidFill>
                <a:latin typeface="+mj-lt"/>
              </a:rPr>
              <a:t>Tek kişilik salon, Tip1 diyabet, hipoglisemi, </a:t>
            </a:r>
            <a:r>
              <a:rPr dirty="0" lang="tr-TR" err="1">
                <a:ln w="18415" cmpd="sng">
                  <a:solidFill>
                    <a:srgbClr val="CC00FF"/>
                  </a:solidFill>
                  <a:prstDash val="solid"/>
                </a:ln>
                <a:solidFill>
                  <a:srgbClr val="00B050"/>
                </a:solidFill>
                <a:latin typeface="+mj-lt"/>
              </a:rPr>
              <a:t>hiperglisemi</a:t>
            </a:r>
            <a:r>
              <a:rPr dirty="0" lang="tr-TR">
                <a:ln w="18415" cmpd="sng">
                  <a:solidFill>
                    <a:srgbClr val="CC00FF"/>
                  </a:solidFill>
                  <a:prstDash val="solid"/>
                </a:ln>
                <a:solidFill>
                  <a:srgbClr val="00B050"/>
                </a:solidFill>
                <a:latin typeface="+mj-lt"/>
              </a:rPr>
              <a:t> hastaların tıbbi ihtiyaçlarına izin verilecektir.</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48661"/>
                                        </p:tgtEl>
                                        <p:attrNameLst>
                                          <p:attrName>style.visibility</p:attrName>
                                        </p:attrNameLst>
                                      </p:cBhvr>
                                      <p:to>
                                        <p:strVal val="visible"/>
                                      </p:to>
                                    </p:set>
                                    <p:anim calcmode="lin" valueType="num">
                                      <p:cBhvr additive="base">
                                        <p:cTn dur="500" fill="hold" id="7"/>
                                        <p:tgtEl>
                                          <p:spTgt spid="1048661"/>
                                        </p:tgtEl>
                                        <p:attrNameLst>
                                          <p:attrName>ppt_x</p:attrName>
                                        </p:attrNameLst>
                                      </p:cBhvr>
                                      <p:tavLst>
                                        <p:tav tm="0">
                                          <p:val>
                                            <p:strVal val="#ppt_x"/>
                                          </p:val>
                                        </p:tav>
                                        <p:tav tm="100000">
                                          <p:val>
                                            <p:strVal val="#ppt_x"/>
                                          </p:val>
                                        </p:tav>
                                      </p:tavLst>
                                    </p:anim>
                                    <p:anim calcmode="lin" valueType="num">
                                      <p:cBhvr additive="base">
                                        <p:cTn dur="500" fill="hold" id="8"/>
                                        <p:tgtEl>
                                          <p:spTgt spid="1048661"/>
                                        </p:tgtEl>
                                        <p:attrNameLst>
                                          <p:attrName>ppt_y</p:attrName>
                                        </p:attrNameLst>
                                      </p:cBhvr>
                                      <p:tavLst>
                                        <p:tav tm="0">
                                          <p:val>
                                            <p:strVal val="1+#ppt_h/2"/>
                                          </p:val>
                                        </p:tav>
                                        <p:tav tm="100000">
                                          <p:val>
                                            <p:strVal val="#ppt_y"/>
                                          </p:val>
                                        </p:tav>
                                      </p:tavLst>
                                    </p:anim>
                                  </p:childTnLst>
                                </p:cTn>
                              </p:par>
                            </p:childTnLst>
                          </p:cTn>
                        </p:par>
                      </p:childTnLst>
                    </p:cTn>
                  </p:par>
                  <p:par>
                    <p:cTn fill="hold" id="9">
                      <p:stCondLst>
                        <p:cond delay="indefinite"/>
                      </p:stCondLst>
                      <p:childTnLst>
                        <p:par>
                          <p:cTn fill="hold" id="10">
                            <p:stCondLst>
                              <p:cond delay="0"/>
                            </p:stCondLst>
                            <p:childTnLst>
                              <p:par>
                                <p:cTn fill="hold" grpId="0" id="11" nodeType="clickEffect" presetClass="entr" presetID="2" presetSubtype="4">
                                  <p:stCondLst>
                                    <p:cond delay="0"/>
                                  </p:stCondLst>
                                  <p:childTnLst>
                                    <p:set>
                                      <p:cBhvr>
                                        <p:cTn dur="1" fill="hold" id="12">
                                          <p:stCondLst>
                                            <p:cond delay="0"/>
                                          </p:stCondLst>
                                        </p:cTn>
                                        <p:tgtEl>
                                          <p:spTgt spid="1048662"/>
                                        </p:tgtEl>
                                        <p:attrNameLst>
                                          <p:attrName>style.visibility</p:attrName>
                                        </p:attrNameLst>
                                      </p:cBhvr>
                                      <p:to>
                                        <p:strVal val="visible"/>
                                      </p:to>
                                    </p:set>
                                    <p:anim calcmode="lin" valueType="num">
                                      <p:cBhvr additive="base">
                                        <p:cTn dur="500" fill="hold" id="13"/>
                                        <p:tgtEl>
                                          <p:spTgt spid="1048662"/>
                                        </p:tgtEl>
                                        <p:attrNameLst>
                                          <p:attrName>ppt_x</p:attrName>
                                        </p:attrNameLst>
                                      </p:cBhvr>
                                      <p:tavLst>
                                        <p:tav tm="0">
                                          <p:val>
                                            <p:strVal val="#ppt_x"/>
                                          </p:val>
                                        </p:tav>
                                        <p:tav tm="100000">
                                          <p:val>
                                            <p:strVal val="#ppt_x"/>
                                          </p:val>
                                        </p:tav>
                                      </p:tavLst>
                                    </p:anim>
                                    <p:anim calcmode="lin" valueType="num">
                                      <p:cBhvr additive="base">
                                        <p:cTn dur="500" fill="hold" id="14"/>
                                        <p:tgtEl>
                                          <p:spTgt spid="1048662"/>
                                        </p:tgtEl>
                                        <p:attrNameLst>
                                          <p:attrName>ppt_y</p:attrName>
                                        </p:attrNameLst>
                                      </p:cBhvr>
                                      <p:tavLst>
                                        <p:tav tm="0">
                                          <p:val>
                                            <p:strVal val="1+#ppt_h/2"/>
                                          </p:val>
                                        </p:tav>
                                        <p:tav tm="100000">
                                          <p:val>
                                            <p:strVal val="#ppt_y"/>
                                          </p:val>
                                        </p:tav>
                                      </p:tavLst>
                                    </p:anim>
                                  </p:childTnLst>
                                </p:cTn>
                              </p:par>
                            </p:childTnLst>
                          </p:cTn>
                        </p:par>
                      </p:childTnLst>
                    </p:cTn>
                  </p:par>
                  <p:par>
                    <p:cTn fill="hold" id="15">
                      <p:stCondLst>
                        <p:cond delay="indefinite"/>
                      </p:stCondLst>
                      <p:childTnLst>
                        <p:par>
                          <p:cTn fill="hold" id="16">
                            <p:stCondLst>
                              <p:cond delay="0"/>
                            </p:stCondLst>
                            <p:childTnLst>
                              <p:par>
                                <p:cTn fill="hold" grpId="0" id="17" nodeType="clickEffect" presetClass="entr" presetID="2" presetSubtype="4">
                                  <p:stCondLst>
                                    <p:cond delay="0"/>
                                  </p:stCondLst>
                                  <p:childTnLst>
                                    <p:set>
                                      <p:cBhvr>
                                        <p:cTn dur="1" fill="hold" id="18">
                                          <p:stCondLst>
                                            <p:cond delay="0"/>
                                          </p:stCondLst>
                                        </p:cTn>
                                        <p:tgtEl>
                                          <p:spTgt spid="1048663"/>
                                        </p:tgtEl>
                                        <p:attrNameLst>
                                          <p:attrName>style.visibility</p:attrName>
                                        </p:attrNameLst>
                                      </p:cBhvr>
                                      <p:to>
                                        <p:strVal val="visible"/>
                                      </p:to>
                                    </p:set>
                                    <p:anim calcmode="lin" valueType="num">
                                      <p:cBhvr additive="base">
                                        <p:cTn dur="500" fill="hold" id="19"/>
                                        <p:tgtEl>
                                          <p:spTgt spid="1048663"/>
                                        </p:tgtEl>
                                        <p:attrNameLst>
                                          <p:attrName>ppt_x</p:attrName>
                                        </p:attrNameLst>
                                      </p:cBhvr>
                                      <p:tavLst>
                                        <p:tav tm="0">
                                          <p:val>
                                            <p:strVal val="#ppt_x"/>
                                          </p:val>
                                        </p:tav>
                                        <p:tav tm="100000">
                                          <p:val>
                                            <p:strVal val="#ppt_x"/>
                                          </p:val>
                                        </p:tav>
                                      </p:tavLst>
                                    </p:anim>
                                    <p:anim calcmode="lin" valueType="num">
                                      <p:cBhvr additive="base">
                                        <p:cTn dur="500" fill="hold" id="20"/>
                                        <p:tgtEl>
                                          <p:spTgt spid="1048663"/>
                                        </p:tgtEl>
                                        <p:attrNameLst>
                                          <p:attrName>ppt_y</p:attrName>
                                        </p:attrNameLst>
                                      </p:cBhvr>
                                      <p:tavLst>
                                        <p:tav tm="0">
                                          <p:val>
                                            <p:strVal val="1+#ppt_h/2"/>
                                          </p:val>
                                        </p:tav>
                                        <p:tav tm="100000">
                                          <p:val>
                                            <p:strVal val="#ppt_y"/>
                                          </p:val>
                                        </p:tav>
                                      </p:tavLst>
                                    </p:anim>
                                  </p:childTnLst>
                                </p:cTn>
                              </p:par>
                            </p:childTnLst>
                          </p:cTn>
                        </p:par>
                      </p:childTnLst>
                    </p:cTn>
                  </p:par>
                  <p:par>
                    <p:cTn fill="hold" id="21">
                      <p:stCondLst>
                        <p:cond delay="indefinite"/>
                      </p:stCondLst>
                      <p:childTnLst>
                        <p:par>
                          <p:cTn fill="hold" id="22">
                            <p:stCondLst>
                              <p:cond delay="0"/>
                            </p:stCondLst>
                            <p:childTnLst>
                              <p:par>
                                <p:cTn fill="hold" grpId="0" id="23" nodeType="clickEffect" presetClass="entr" presetID="2" presetSubtype="4">
                                  <p:stCondLst>
                                    <p:cond delay="0"/>
                                  </p:stCondLst>
                                  <p:childTnLst>
                                    <p:set>
                                      <p:cBhvr>
                                        <p:cTn dur="1" fill="hold" id="24">
                                          <p:stCondLst>
                                            <p:cond delay="0"/>
                                          </p:stCondLst>
                                        </p:cTn>
                                        <p:tgtEl>
                                          <p:spTgt spid="1048664"/>
                                        </p:tgtEl>
                                        <p:attrNameLst>
                                          <p:attrName>style.visibility</p:attrName>
                                        </p:attrNameLst>
                                      </p:cBhvr>
                                      <p:to>
                                        <p:strVal val="visible"/>
                                      </p:to>
                                    </p:set>
                                    <p:anim calcmode="lin" valueType="num">
                                      <p:cBhvr additive="base">
                                        <p:cTn dur="500" fill="hold" id="25"/>
                                        <p:tgtEl>
                                          <p:spTgt spid="1048664"/>
                                        </p:tgtEl>
                                        <p:attrNameLst>
                                          <p:attrName>ppt_x</p:attrName>
                                        </p:attrNameLst>
                                      </p:cBhvr>
                                      <p:tavLst>
                                        <p:tav tm="0">
                                          <p:val>
                                            <p:strVal val="#ppt_x"/>
                                          </p:val>
                                        </p:tav>
                                        <p:tav tm="100000">
                                          <p:val>
                                            <p:strVal val="#ppt_x"/>
                                          </p:val>
                                        </p:tav>
                                      </p:tavLst>
                                    </p:anim>
                                    <p:anim calcmode="lin" valueType="num">
                                      <p:cBhvr additive="base">
                                        <p:cTn dur="500" fill="hold" id="26"/>
                                        <p:tgtEl>
                                          <p:spTgt spid="1048664"/>
                                        </p:tgtEl>
                                        <p:attrNameLst>
                                          <p:attrName>ppt_y</p:attrName>
                                        </p:attrNameLst>
                                      </p:cBhvr>
                                      <p:tavLst>
                                        <p:tav tm="0">
                                          <p:val>
                                            <p:strVal val="1+#ppt_h/2"/>
                                          </p:val>
                                        </p:tav>
                                        <p:tav tm="100000">
                                          <p:val>
                                            <p:strVal val="#ppt_y"/>
                                          </p:val>
                                        </p:tav>
                                      </p:tavLst>
                                    </p:anim>
                                  </p:childTnLst>
                                </p:cTn>
                              </p:par>
                            </p:childTnLst>
                          </p:cTn>
                        </p:par>
                      </p:childTnLst>
                    </p:cTn>
                  </p:par>
                  <p:par>
                    <p:cTn fill="hold" id="27">
                      <p:stCondLst>
                        <p:cond delay="indefinite"/>
                      </p:stCondLst>
                      <p:childTnLst>
                        <p:par>
                          <p:cTn fill="hold" id="28">
                            <p:stCondLst>
                              <p:cond delay="0"/>
                            </p:stCondLst>
                            <p:childTnLst>
                              <p:par>
                                <p:cTn fill="hold" grpId="0" id="29" nodeType="clickEffect" presetClass="entr" presetID="2" presetSubtype="4">
                                  <p:stCondLst>
                                    <p:cond delay="0"/>
                                  </p:stCondLst>
                                  <p:childTnLst>
                                    <p:set>
                                      <p:cBhvr>
                                        <p:cTn dur="1" fill="hold" id="30">
                                          <p:stCondLst>
                                            <p:cond delay="0"/>
                                          </p:stCondLst>
                                        </p:cTn>
                                        <p:tgtEl>
                                          <p:spTgt spid="1048665"/>
                                        </p:tgtEl>
                                        <p:attrNameLst>
                                          <p:attrName>style.visibility</p:attrName>
                                        </p:attrNameLst>
                                      </p:cBhvr>
                                      <p:to>
                                        <p:strVal val="visible"/>
                                      </p:to>
                                    </p:set>
                                    <p:anim calcmode="lin" valueType="num">
                                      <p:cBhvr additive="base">
                                        <p:cTn dur="500" fill="hold" id="31"/>
                                        <p:tgtEl>
                                          <p:spTgt spid="1048665"/>
                                        </p:tgtEl>
                                        <p:attrNameLst>
                                          <p:attrName>ppt_x</p:attrName>
                                        </p:attrNameLst>
                                      </p:cBhvr>
                                      <p:tavLst>
                                        <p:tav tm="0">
                                          <p:val>
                                            <p:strVal val="#ppt_x"/>
                                          </p:val>
                                        </p:tav>
                                        <p:tav tm="100000">
                                          <p:val>
                                            <p:strVal val="#ppt_x"/>
                                          </p:val>
                                        </p:tav>
                                      </p:tavLst>
                                    </p:anim>
                                    <p:anim calcmode="lin" valueType="num">
                                      <p:cBhvr additive="base">
                                        <p:cTn dur="500" fill="hold" id="32"/>
                                        <p:tgtEl>
                                          <p:spTgt spid="1048665"/>
                                        </p:tgtEl>
                                        <p:attrNameLst>
                                          <p:attrName>ppt_y</p:attrName>
                                        </p:attrNameLst>
                                      </p:cBhvr>
                                      <p:tavLst>
                                        <p:tav tm="0">
                                          <p:val>
                                            <p:strVal val="1+#ppt_h/2"/>
                                          </p:val>
                                        </p:tav>
                                        <p:tav tm="100000">
                                          <p:val>
                                            <p:strVal val="#ppt_y"/>
                                          </p:val>
                                        </p:tav>
                                      </p:tavLst>
                                    </p:anim>
                                  </p:childTnLst>
                                </p:cTn>
                              </p:par>
                            </p:childTnLst>
                          </p:cTn>
                        </p:par>
                      </p:childTnLst>
                    </p:cTn>
                  </p:par>
                  <p:par>
                    <p:cTn fill="hold" id="33">
                      <p:stCondLst>
                        <p:cond delay="indefinite"/>
                      </p:stCondLst>
                      <p:childTnLst>
                        <p:par>
                          <p:cTn fill="hold" id="34">
                            <p:stCondLst>
                              <p:cond delay="0"/>
                            </p:stCondLst>
                            <p:childTnLst>
                              <p:par>
                                <p:cTn fill="hold" grpId="0" id="35" nodeType="clickEffect" presetClass="entr" presetID="2" presetSubtype="4">
                                  <p:stCondLst>
                                    <p:cond delay="0"/>
                                  </p:stCondLst>
                                  <p:childTnLst>
                                    <p:set>
                                      <p:cBhvr>
                                        <p:cTn dur="1" fill="hold" id="36">
                                          <p:stCondLst>
                                            <p:cond delay="0"/>
                                          </p:stCondLst>
                                        </p:cTn>
                                        <p:tgtEl>
                                          <p:spTgt spid="1048666"/>
                                        </p:tgtEl>
                                        <p:attrNameLst>
                                          <p:attrName>style.visibility</p:attrName>
                                        </p:attrNameLst>
                                      </p:cBhvr>
                                      <p:to>
                                        <p:strVal val="visible"/>
                                      </p:to>
                                    </p:set>
                                    <p:anim calcmode="lin" valueType="num">
                                      <p:cBhvr additive="base">
                                        <p:cTn dur="500" fill="hold" id="37"/>
                                        <p:tgtEl>
                                          <p:spTgt spid="1048666"/>
                                        </p:tgtEl>
                                        <p:attrNameLst>
                                          <p:attrName>ppt_x</p:attrName>
                                        </p:attrNameLst>
                                      </p:cBhvr>
                                      <p:tavLst>
                                        <p:tav tm="0">
                                          <p:val>
                                            <p:strVal val="#ppt_x"/>
                                          </p:val>
                                        </p:tav>
                                        <p:tav tm="100000">
                                          <p:val>
                                            <p:strVal val="#ppt_x"/>
                                          </p:val>
                                        </p:tav>
                                      </p:tavLst>
                                    </p:anim>
                                    <p:anim calcmode="lin" valueType="num">
                                      <p:cBhvr additive="base">
                                        <p:cTn dur="500" fill="hold" id="38"/>
                                        <p:tgtEl>
                                          <p:spTgt spid="1048666"/>
                                        </p:tgtEl>
                                        <p:attrNameLst>
                                          <p:attrName>ppt_y</p:attrName>
                                        </p:attrNameLst>
                                      </p:cBhvr>
                                      <p:tavLst>
                                        <p:tav tm="0">
                                          <p:val>
                                            <p:strVal val="1+#ppt_h/2"/>
                                          </p:val>
                                        </p:tav>
                                        <p:tav tm="100000">
                                          <p:val>
                                            <p:strVal val="#ppt_y"/>
                                          </p:val>
                                        </p:tav>
                                      </p:tavLst>
                                    </p:anim>
                                  </p:childTnLst>
                                </p:cTn>
                              </p:par>
                            </p:childTnLst>
                          </p:cTn>
                        </p:par>
                      </p:childTnLst>
                    </p:cTn>
                  </p:par>
                  <p:par>
                    <p:cTn fill="hold" id="39">
                      <p:stCondLst>
                        <p:cond delay="indefinite"/>
                      </p:stCondLst>
                      <p:childTnLst>
                        <p:par>
                          <p:cTn fill="hold" id="40">
                            <p:stCondLst>
                              <p:cond delay="0"/>
                            </p:stCondLst>
                            <p:childTnLst>
                              <p:par>
                                <p:cTn fill="hold" grpId="0" id="41" nodeType="clickEffect" presetClass="entr" presetID="2" presetSubtype="4">
                                  <p:stCondLst>
                                    <p:cond delay="0"/>
                                  </p:stCondLst>
                                  <p:childTnLst>
                                    <p:set>
                                      <p:cBhvr>
                                        <p:cTn dur="1" fill="hold" id="42">
                                          <p:stCondLst>
                                            <p:cond delay="0"/>
                                          </p:stCondLst>
                                        </p:cTn>
                                        <p:tgtEl>
                                          <p:spTgt spid="1048667"/>
                                        </p:tgtEl>
                                        <p:attrNameLst>
                                          <p:attrName>style.visibility</p:attrName>
                                        </p:attrNameLst>
                                      </p:cBhvr>
                                      <p:to>
                                        <p:strVal val="visible"/>
                                      </p:to>
                                    </p:set>
                                    <p:anim calcmode="lin" valueType="num">
                                      <p:cBhvr additive="base">
                                        <p:cTn dur="500" fill="hold" id="43"/>
                                        <p:tgtEl>
                                          <p:spTgt spid="1048667"/>
                                        </p:tgtEl>
                                        <p:attrNameLst>
                                          <p:attrName>ppt_x</p:attrName>
                                        </p:attrNameLst>
                                      </p:cBhvr>
                                      <p:tavLst>
                                        <p:tav tm="0">
                                          <p:val>
                                            <p:strVal val="#ppt_x"/>
                                          </p:val>
                                        </p:tav>
                                        <p:tav tm="100000">
                                          <p:val>
                                            <p:strVal val="#ppt_x"/>
                                          </p:val>
                                        </p:tav>
                                      </p:tavLst>
                                    </p:anim>
                                    <p:anim calcmode="lin" valueType="num">
                                      <p:cBhvr additive="base">
                                        <p:cTn dur="500" fill="hold" id="44"/>
                                        <p:tgtEl>
                                          <p:spTgt spid="10486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61" grpId="0" animBg="1"/>
      <p:bldP spid="1048662" grpId="0" animBg="1"/>
      <p:bldP spid="1048663" grpId="0" animBg="1"/>
      <p:bldP spid="1048664" grpId="0" animBg="1"/>
      <p:bldP spid="1048665" grpId="0" animBg="1"/>
      <p:bldP spid="1048666" grpId="0" animBg="1"/>
      <p:bldP spid="104866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68" name="Dikdörtgen 45"/>
          <p:cNvSpPr/>
          <p:nvPr/>
        </p:nvSpPr>
        <p:spPr>
          <a:xfrm>
            <a:off x="323528" y="1772816"/>
            <a:ext cx="3676968" cy="4176464"/>
          </a:xfrm>
          <a:prstGeom prst="rect"/>
          <a:blipFill rotWithShape="1" dpi="0">
            <a:blip xmlns:r="http://schemas.openxmlformats.org/officeDocument/2006/relationships" r:embed="rId1" cstate="print"/>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tr-TR"/>
          </a:p>
        </p:txBody>
      </p:sp>
      <p:sp>
        <p:nvSpPr>
          <p:cNvPr id="1048669" name="4 Dikdörtgen"/>
          <p:cNvSpPr/>
          <p:nvPr/>
        </p:nvSpPr>
        <p:spPr>
          <a:xfrm>
            <a:off x="4214810" y="1023541"/>
            <a:ext cx="4714907" cy="5262979"/>
          </a:xfrm>
          <a:prstGeom prst="rect"/>
        </p:spPr>
        <p:txBody>
          <a:bodyPr wrap="square">
            <a:spAutoFit/>
          </a:bodyPr>
          <a:p>
            <a:r>
              <a:rPr dirty="0" sz="2800" lang="tr-TR">
                <a:solidFill>
                  <a:srgbClr val="FFFF00"/>
                </a:solidFill>
                <a:latin typeface="+mj-lt"/>
                <a:ea typeface="Roboto Condensed" panose="02000000000000000000" pitchFamily="2" charset="0"/>
              </a:rPr>
              <a:t>Özel okullar isterlerse kendi sınavlarını yapabilecek.</a:t>
            </a:r>
          </a:p>
          <a:p>
            <a:endParaRPr dirty="0" sz="2800" lang="tr-TR">
              <a:solidFill>
                <a:srgbClr val="FFFF00"/>
              </a:solidFill>
              <a:latin typeface="+mj-lt"/>
              <a:ea typeface="Roboto Condensed" panose="02000000000000000000" pitchFamily="2" charset="0"/>
            </a:endParaRPr>
          </a:p>
          <a:p>
            <a:r>
              <a:rPr dirty="0" sz="2800" lang="tr-TR">
                <a:solidFill>
                  <a:srgbClr val="FFFF00"/>
                </a:solidFill>
                <a:latin typeface="+mj-lt"/>
                <a:ea typeface="Roboto Condensed" panose="02000000000000000000" pitchFamily="2" charset="0"/>
              </a:rPr>
              <a:t>İsteyen özel okullar merkezi sınava göre öğrenci alabilecek.</a:t>
            </a:r>
          </a:p>
          <a:p>
            <a:endParaRPr dirty="0" sz="2800" lang="tr-TR">
              <a:solidFill>
                <a:srgbClr val="FFFF00"/>
              </a:solidFill>
              <a:latin typeface="+mj-lt"/>
            </a:endParaRPr>
          </a:p>
          <a:p>
            <a:r>
              <a:rPr dirty="0" sz="2800" lang="tr-TR">
                <a:solidFill>
                  <a:srgbClr val="FFFF00"/>
                </a:solidFill>
                <a:latin typeface="+mj-lt"/>
              </a:rPr>
              <a:t>Özel okullar LGS Puanını  esas alarak öğrenci alacaktır. Her okul ön kayıt için taban puan ilan edecek. Öğrencinin puanı, açıklanan taban puanın üstündeyse kayıt olabilecek. </a:t>
            </a:r>
            <a:endParaRPr b="1" dirty="0" sz="2800" lang="tr-TR">
              <a:solidFill>
                <a:srgbClr val="FFFF00"/>
              </a:solidFill>
              <a:latin typeface="+mj-lt"/>
              <a:ea typeface="Roboto Condensed" panose="02000000000000000000" pitchFamily="2" charset="0"/>
            </a:endParaRPr>
          </a:p>
        </p:txBody>
      </p:sp>
      <p:sp>
        <p:nvSpPr>
          <p:cNvPr id="1048670" name="5 Dikdörtgen"/>
          <p:cNvSpPr/>
          <p:nvPr/>
        </p:nvSpPr>
        <p:spPr>
          <a:xfrm>
            <a:off x="179512" y="116632"/>
            <a:ext cx="8898205" cy="646331"/>
          </a:xfrm>
          <a:prstGeom prst="rect"/>
        </p:spPr>
        <p:txBody>
          <a:bodyPr wrap="none">
            <a:spAutoFit/>
          </a:bodyPr>
          <a:p>
            <a:r>
              <a:rPr b="1" dirty="0" sz="3600" lang="tr-TR">
                <a:solidFill>
                  <a:srgbClr val="FF0000"/>
                </a:solidFill>
                <a:latin typeface="+mj-lt"/>
                <a:ea typeface="Roboto Condensed" panose="02000000000000000000" pitchFamily="2" charset="0"/>
              </a:rPr>
              <a:t>ÖZEL OKULLARA YERLEŞTİRME NASIL OLACAK</a:t>
            </a:r>
            <a:endParaRPr dirty="0" sz="3600" lang="tr-TR">
              <a:solidFill>
                <a:srgbClr val="FF0000"/>
              </a:solidFill>
              <a:latin typeface="+mj-lt"/>
            </a:endParaRP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15" presetSubtype="0">
                                  <p:stCondLst>
                                    <p:cond delay="0"/>
                                  </p:stCondLst>
                                  <p:childTnLst>
                                    <p:set>
                                      <p:cBhvr>
                                        <p:cTn dur="1" fill="hold" id="6">
                                          <p:stCondLst>
                                            <p:cond delay="0"/>
                                          </p:stCondLst>
                                        </p:cTn>
                                        <p:tgtEl>
                                          <p:spTgt spid="1048668"/>
                                        </p:tgtEl>
                                        <p:attrNameLst>
                                          <p:attrName>style.visibility</p:attrName>
                                        </p:attrNameLst>
                                      </p:cBhvr>
                                      <p:to>
                                        <p:strVal val="visible"/>
                                      </p:to>
                                    </p:set>
                                    <p:anim calcmode="lin" valueType="num">
                                      <p:cBhvr>
                                        <p:cTn dur="1000" fill="hold" id="7"/>
                                        <p:tgtEl>
                                          <p:spTgt spid="1048668"/>
                                        </p:tgtEl>
                                        <p:attrNameLst>
                                          <p:attrName>ppt_w</p:attrName>
                                        </p:attrNameLst>
                                      </p:cBhvr>
                                      <p:tavLst>
                                        <p:tav tm="0">
                                          <p:val>
                                            <p:fltVal val="0.0"/>
                                          </p:val>
                                        </p:tav>
                                        <p:tav tm="100000">
                                          <p:val>
                                            <p:strVal val="#ppt_w"/>
                                          </p:val>
                                        </p:tav>
                                      </p:tavLst>
                                    </p:anim>
                                    <p:anim calcmode="lin" valueType="num">
                                      <p:cBhvr>
                                        <p:cTn dur="1000" fill="hold" id="8"/>
                                        <p:tgtEl>
                                          <p:spTgt spid="1048668"/>
                                        </p:tgtEl>
                                        <p:attrNameLst>
                                          <p:attrName>ppt_h</p:attrName>
                                        </p:attrNameLst>
                                      </p:cBhvr>
                                      <p:tavLst>
                                        <p:tav tm="0">
                                          <p:val>
                                            <p:fltVal val="0.0"/>
                                          </p:val>
                                        </p:tav>
                                        <p:tav tm="100000">
                                          <p:val>
                                            <p:strVal val="#ppt_h"/>
                                          </p:val>
                                        </p:tav>
                                      </p:tavLst>
                                    </p:anim>
                                    <p:anim calcmode="lin" valueType="num">
                                      <p:cBhvr>
                                        <p:cTn dur="1000" fill="hold" id="9"/>
                                        <p:tgtEl>
                                          <p:spTgt spid="1048668"/>
                                        </p:tgtEl>
                                        <p:attrNameLst>
                                          <p:attrName>ppt_x</p:attrName>
                                        </p:attrNameLst>
                                      </p:cBhvr>
                                      <p:tavLst>
                                        <p:tav fmla="#ppt_x+(cos(-2*pi*(1-$))*-#ppt_x-sin(-2*pi*(1-$))*(1-#ppt_y))*(1-$)" tm="0">
                                          <p:val>
                                            <p:fltVal val="0.0"/>
                                          </p:val>
                                        </p:tav>
                                        <p:tav tm="100000">
                                          <p:val>
                                            <p:fltVal val="1.0"/>
                                          </p:val>
                                        </p:tav>
                                      </p:tavLst>
                                    </p:anim>
                                    <p:anim calcmode="lin" valueType="num">
                                      <p:cBhvr>
                                        <p:cTn dur="1000" fill="hold" id="10"/>
                                        <p:tgtEl>
                                          <p:spTgt spid="1048668"/>
                                        </p:tgtEl>
                                        <p:attrNameLst>
                                          <p:attrName>ppt_y</p:attrName>
                                        </p:attrNameLst>
                                      </p:cBhvr>
                                      <p:tavLst>
                                        <p:tav fmla="#ppt_y+(sin(-2*pi*(1-$))*-#ppt_x+cos(-2*pi*(1-$))*(1-#ppt_y))*(1-$)" tm="0">
                                          <p:val>
                                            <p:fltVal val="0.0"/>
                                          </p:val>
                                        </p:tav>
                                        <p:tav tm="100000">
                                          <p:val>
                                            <p:fltVal val="1.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592" name="10 Dikdörtgen"/>
          <p:cNvSpPr/>
          <p:nvPr/>
        </p:nvSpPr>
        <p:spPr>
          <a:xfrm>
            <a:off x="1088088" y="260648"/>
            <a:ext cx="7964804" cy="815341"/>
          </a:xfrm>
          <a:prstGeom prst="rect"/>
        </p:spPr>
        <p:txBody>
          <a:bodyPr wrap="none">
            <a:spAutoFit/>
          </a:bodyPr>
          <a:p>
            <a:r>
              <a:rPr b="1" dirty="0" sz="4800" lang="tr-TR">
                <a:ln w="18415" cmpd="sng">
                  <a:noFill/>
                  <a:prstDash val="solid"/>
                </a:ln>
                <a:solidFill>
                  <a:srgbClr val="FF0000"/>
                </a:solidFill>
                <a:effectLst>
                  <a:outerShdw algn="tl" blurRad="63500" dir="3600000" rotWithShape="0">
                    <a:srgbClr val="000000">
                      <a:alpha val="70000"/>
                    </a:srgbClr>
                  </a:outerShdw>
                </a:effectLst>
                <a:latin typeface="+mj-lt"/>
              </a:rPr>
              <a:t>2023 LGS SAYISAL BİLGİLER</a:t>
            </a:r>
            <a:endParaRPr dirty="0" sz="4800" lang="tr-TR">
              <a:ln w="18415" cmpd="sng">
                <a:noFill/>
                <a:prstDash val="solid"/>
              </a:ln>
              <a:solidFill>
                <a:srgbClr val="FF0000"/>
              </a:solidFill>
              <a:latin typeface="+mj-lt"/>
            </a:endParaRPr>
          </a:p>
        </p:txBody>
      </p:sp>
      <p:graphicFrame>
        <p:nvGraphicFramePr>
          <p:cNvPr id="4194304" name="Tablo 4"/>
          <p:cNvGraphicFramePr>
            <a:graphicFrameLocks noGrp="1"/>
          </p:cNvGraphicFramePr>
          <p:nvPr/>
        </p:nvGraphicFramePr>
        <p:xfrm>
          <a:off x="1331640" y="1340768"/>
          <a:ext cx="6408712" cy="2132032"/>
        </p:xfrm>
        <a:graphic>
          <a:graphicData uri="http://schemas.openxmlformats.org/drawingml/2006/table">
            <a:tbl>
              <a:tblPr firstRow="1" bandRow="1">
                <a:tableStyleId>{5C22544A-7EE6-4342-B048-85BDC9FD1C3A}</a:tableStyleId>
              </a:tblPr>
              <a:tblGrid>
                <a:gridCol w="1224136"/>
                <a:gridCol w="2664296"/>
                <a:gridCol w="2520280"/>
              </a:tblGrid>
              <a:tr h="370840">
                <a:tc>
                  <a:txBody>
                    <a:bodyPr/>
                    <a:p>
                      <a:pPr algn="ctr"/>
                      <a:endParaRPr dirty="0" sz="2800" lang="tr-TR">
                        <a:solidFill>
                          <a:srgbClr val="FF0000"/>
                        </a:solidFill>
                        <a:latin typeface="+mj-lt"/>
                      </a:endParaRPr>
                    </a:p>
                  </a:txBody>
                  <a:tcPr marL="68580" marR="68580">
                    <a:solidFill>
                      <a:schemeClr val="tx1">
                        <a:lumMod val="75000"/>
                      </a:schemeClr>
                    </a:solidFill>
                  </a:tcPr>
                </a:tc>
                <a:tc>
                  <a:txBody>
                    <a:bodyPr/>
                    <a:p>
                      <a:pPr algn="ctr"/>
                      <a:r>
                        <a:rPr dirty="0" sz="2800" lang="tr-TR">
                          <a:solidFill>
                            <a:srgbClr val="FF0000"/>
                          </a:solidFill>
                          <a:latin typeface="+mj-lt"/>
                        </a:rPr>
                        <a:t>Sınava  başvuran</a:t>
                      </a:r>
                    </a:p>
                  </a:txBody>
                  <a:tcPr marL="68580" marR="68580">
                    <a:solidFill>
                      <a:schemeClr val="tx1">
                        <a:lumMod val="75000"/>
                      </a:schemeClr>
                    </a:solidFill>
                  </a:tcPr>
                </a:tc>
                <a:tc>
                  <a:txBody>
                    <a:bodyPr/>
                    <a:p>
                      <a:pPr algn="ctr"/>
                      <a:r>
                        <a:rPr dirty="0" sz="2800" lang="tr-TR">
                          <a:solidFill>
                            <a:srgbClr val="FF0000"/>
                          </a:solidFill>
                          <a:latin typeface="+mj-lt"/>
                        </a:rPr>
                        <a:t>Sınava katılan</a:t>
                      </a:r>
                    </a:p>
                  </a:txBody>
                  <a:tcPr marL="68580" marR="68580">
                    <a:solidFill>
                      <a:schemeClr val="tx1">
                        <a:lumMod val="75000"/>
                      </a:schemeClr>
                    </a:solidFill>
                  </a:tcPr>
                </a:tc>
              </a:tr>
              <a:tr h="370840">
                <a:tc>
                  <a:txBody>
                    <a:bodyPr/>
                    <a:p>
                      <a:pPr algn="ctr"/>
                      <a:r>
                        <a:rPr b="0" dirty="0" sz="2800" lang="tr-TR">
                          <a:solidFill>
                            <a:srgbClr val="0070C0"/>
                          </a:solidFill>
                          <a:latin typeface="+mj-lt"/>
                        </a:rPr>
                        <a:t>2021</a:t>
                      </a:r>
                    </a:p>
                  </a:txBody>
                  <a:tcPr marL="68580" marR="68580">
                    <a:solidFill>
                      <a:schemeClr val="tx1">
                        <a:lumMod val="75000"/>
                      </a:schemeClr>
                    </a:solidFill>
                  </a:tcPr>
                </a:tc>
                <a:tc>
                  <a:txBody>
                    <a:bodyPr/>
                    <a:p>
                      <a:pPr algn="ctr"/>
                      <a:r>
                        <a:rPr b="0" dirty="0" sz="2800" lang="tr-TR">
                          <a:solidFill>
                            <a:srgbClr val="0070C0"/>
                          </a:solidFill>
                          <a:latin typeface="+mj-lt"/>
                        </a:rPr>
                        <a:t>1.243.830</a:t>
                      </a:r>
                    </a:p>
                  </a:txBody>
                  <a:tcPr marL="68580" marR="68580">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lang="tr-TR">
                          <a:solidFill>
                            <a:srgbClr val="0070C0"/>
                          </a:solidFill>
                          <a:latin typeface="+mj-lt"/>
                        </a:rPr>
                        <a:t>1.038.492</a:t>
                      </a:r>
                    </a:p>
                  </a:txBody>
                  <a:tcPr marL="68580" marR="68580">
                    <a:solidFill>
                      <a:schemeClr val="tx1">
                        <a:lumMod val="75000"/>
                      </a:schemeClr>
                    </a:solidFill>
                  </a:tcPr>
                </a:tc>
              </a:tr>
              <a:tr h="547856">
                <a:tc>
                  <a:txBody>
                    <a:bodyPr/>
                    <a:p>
                      <a:pPr algn="ctr"/>
                      <a:r>
                        <a:rPr b="0" dirty="0" sz="2800" lang="tr-TR">
                          <a:solidFill>
                            <a:srgbClr val="0070C0"/>
                          </a:solidFill>
                          <a:latin typeface="+mj-lt"/>
                        </a:rPr>
                        <a:t>2022</a:t>
                      </a:r>
                    </a:p>
                  </a:txBody>
                  <a:tcPr marL="68580" marR="68580">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de-DE">
                          <a:solidFill>
                            <a:srgbClr val="0070C0"/>
                          </a:solidFill>
                          <a:latin typeface="+mj-lt"/>
                          <a:ea typeface="+mn-ea"/>
                          <a:cs typeface="+mn-cs"/>
                        </a:rPr>
                        <a:t>1</a:t>
                      </a:r>
                      <a:r>
                        <a:rPr b="0" dirty="0" sz="2800" i="0" kern="1200" kumimoji="0" lang="tr-TR">
                          <a:solidFill>
                            <a:srgbClr val="0070C0"/>
                          </a:solidFill>
                          <a:latin typeface="+mj-lt"/>
                          <a:ea typeface="+mn-ea"/>
                          <a:cs typeface="+mn-cs"/>
                        </a:rPr>
                        <a:t>.</a:t>
                      </a:r>
                      <a:r>
                        <a:rPr b="0" dirty="0" sz="2800" i="0" kern="1200" kumimoji="0" lang="de-DE">
                          <a:solidFill>
                            <a:srgbClr val="0070C0"/>
                          </a:solidFill>
                          <a:latin typeface="+mj-lt"/>
                          <a:ea typeface="+mn-ea"/>
                          <a:cs typeface="+mn-cs"/>
                        </a:rPr>
                        <a:t>236</a:t>
                      </a:r>
                      <a:r>
                        <a:rPr b="0" dirty="0" sz="2800" i="0" kern="1200" kumimoji="0" lang="tr-TR">
                          <a:solidFill>
                            <a:srgbClr val="0070C0"/>
                          </a:solidFill>
                          <a:latin typeface="+mj-lt"/>
                          <a:ea typeface="+mn-ea"/>
                          <a:cs typeface="+mn-cs"/>
                        </a:rPr>
                        <a:t>.</a:t>
                      </a:r>
                      <a:r>
                        <a:rPr b="0" dirty="0" sz="2800" i="0" kern="1200" kumimoji="0" lang="de-DE">
                          <a:solidFill>
                            <a:srgbClr val="0070C0"/>
                          </a:solidFill>
                          <a:latin typeface="+mj-lt"/>
                          <a:ea typeface="+mn-ea"/>
                          <a:cs typeface="+mn-cs"/>
                        </a:rPr>
                        <a:t>308</a:t>
                      </a:r>
                      <a:endParaRPr b="0" dirty="0" sz="2800" kern="1200" kumimoji="0" lang="tr-TR">
                        <a:solidFill>
                          <a:srgbClr val="0070C0"/>
                        </a:solidFill>
                        <a:latin typeface="+mj-lt"/>
                        <a:ea typeface="+mn-ea"/>
                        <a:cs typeface="+mn-cs"/>
                      </a:endParaRPr>
                    </a:p>
                  </a:txBody>
                  <a:tcPr marL="68580" marR="68580">
                    <a:solidFill>
                      <a:schemeClr val="tx1">
                        <a:lumMod val="75000"/>
                      </a:schemeClr>
                    </a:solidFill>
                  </a:tcPr>
                </a:tc>
                <a:tc>
                  <a:txBody>
                    <a:bodyPr/>
                    <a:p>
                      <a:pPr algn="ctr"/>
                      <a:r>
                        <a:rPr b="0" dirty="0" sz="2800" kern="1200" kumimoji="0" lang="tr-TR">
                          <a:solidFill>
                            <a:srgbClr val="0070C0"/>
                          </a:solidFill>
                          <a:latin typeface="+mj-lt"/>
                          <a:ea typeface="+mn-ea"/>
                          <a:cs typeface="+mn-cs"/>
                        </a:rPr>
                        <a:t>1.031.799</a:t>
                      </a:r>
                    </a:p>
                  </a:txBody>
                  <a:tcPr marL="68580" marR="68580">
                    <a:solidFill>
                      <a:schemeClr val="tx1">
                        <a:lumMod val="75000"/>
                      </a:schemeClr>
                    </a:solidFill>
                  </a:tcPr>
                </a:tc>
              </a:tr>
              <a:tr h="547856">
                <a:tc>
                  <a:txBody>
                    <a:bodyPr/>
                    <a:p>
                      <a:pPr algn="ctr"/>
                      <a:r>
                        <a:rPr b="0" dirty="0" sz="2800" lang="tr-TR">
                          <a:solidFill>
                            <a:srgbClr val="0070C0"/>
                          </a:solidFill>
                          <a:latin typeface="+mj-lt"/>
                        </a:rPr>
                        <a:t>2023</a:t>
                      </a:r>
                    </a:p>
                  </a:txBody>
                  <a:tcPr marL="68580" marR="68580">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de-DE">
                          <a:solidFill>
                            <a:srgbClr val="0070C0"/>
                          </a:solidFill>
                          <a:latin typeface="+mj-lt"/>
                          <a:ea typeface="+mn-ea"/>
                          <a:cs typeface="+mn-cs"/>
                        </a:rPr>
                        <a:t>1</a:t>
                      </a:r>
                      <a:r>
                        <a:rPr b="0" dirty="0" sz="2800" i="0" kern="1200" kumimoji="0" lang="tr-TR">
                          <a:solidFill>
                            <a:srgbClr val="0070C0"/>
                          </a:solidFill>
                          <a:latin typeface="+mj-lt"/>
                          <a:ea typeface="+mn-ea"/>
                          <a:cs typeface="+mn-cs"/>
                        </a:rPr>
                        <a:t>.</a:t>
                      </a:r>
                      <a:r>
                        <a:rPr b="0" dirty="0" sz="2800" i="0" kern="1200" kumimoji="0" lang="de-DE">
                          <a:solidFill>
                            <a:srgbClr val="0070C0"/>
                          </a:solidFill>
                          <a:latin typeface="+mj-lt"/>
                          <a:ea typeface="+mn-ea"/>
                          <a:cs typeface="+mn-cs"/>
                        </a:rPr>
                        <a:t>2</a:t>
                      </a:r>
                      <a:r>
                        <a:rPr b="0" dirty="0" sz="2800" i="0" kern="1200" kumimoji="0" lang="tr-TR">
                          <a:solidFill>
                            <a:srgbClr val="0070C0"/>
                          </a:solidFill>
                          <a:latin typeface="+mj-lt"/>
                          <a:ea typeface="+mn-ea"/>
                          <a:cs typeface="+mn-cs"/>
                        </a:rPr>
                        <a:t>4</a:t>
                      </a:r>
                      <a:r>
                        <a:rPr b="0" dirty="0" sz="2800" i="0" kern="1200" kumimoji="0" lang="de-DE">
                          <a:solidFill>
                            <a:srgbClr val="0070C0"/>
                          </a:solidFill>
                          <a:latin typeface="+mj-lt"/>
                          <a:ea typeface="+mn-ea"/>
                          <a:cs typeface="+mn-cs"/>
                        </a:rPr>
                        <a:t>6</a:t>
                      </a:r>
                      <a:r>
                        <a:rPr b="0" dirty="0" sz="2800" i="0" kern="1200" kumimoji="0" lang="tr-TR">
                          <a:solidFill>
                            <a:srgbClr val="0070C0"/>
                          </a:solidFill>
                          <a:latin typeface="+mj-lt"/>
                          <a:ea typeface="+mn-ea"/>
                          <a:cs typeface="+mn-cs"/>
                        </a:rPr>
                        <a:t>.465</a:t>
                      </a:r>
                      <a:endParaRPr b="0" dirty="0" sz="2800" kern="1200" kumimoji="0" lang="tr-TR">
                        <a:solidFill>
                          <a:srgbClr val="0070C0"/>
                        </a:solidFill>
                        <a:latin typeface="+mj-lt"/>
                        <a:ea typeface="+mn-ea"/>
                        <a:cs typeface="+mn-cs"/>
                      </a:endParaRPr>
                    </a:p>
                  </a:txBody>
                  <a:tcPr marL="68580" marR="68580">
                    <a:solidFill>
                      <a:schemeClr val="tx1">
                        <a:lumMod val="75000"/>
                      </a:schemeClr>
                    </a:solidFill>
                  </a:tcPr>
                </a:tc>
                <a:tc>
                  <a:txBody>
                    <a:bodyPr/>
                    <a:p>
                      <a:pPr algn="ctr"/>
                      <a:r>
                        <a:rPr b="0" dirty="0" sz="2800" kern="1200" kumimoji="0" lang="tr-TR">
                          <a:solidFill>
                            <a:srgbClr val="0070C0"/>
                          </a:solidFill>
                          <a:latin typeface="+mj-lt"/>
                          <a:ea typeface="+mn-ea"/>
                          <a:cs typeface="+mn-cs"/>
                        </a:rPr>
                        <a:t>1.030.195</a:t>
                      </a:r>
                    </a:p>
                  </a:txBody>
                  <a:tcPr marL="68580" marR="68580">
                    <a:solidFill>
                      <a:schemeClr val="tx1">
                        <a:lumMod val="75000"/>
                      </a:schemeClr>
                    </a:solidFill>
                  </a:tcPr>
                </a:tc>
              </a:tr>
            </a:tbl>
          </a:graphicData>
        </a:graphic>
      </p:graphicFrame>
      <p:sp>
        <p:nvSpPr>
          <p:cNvPr id="1048593" name="12 Dikdörtgen"/>
          <p:cNvSpPr/>
          <p:nvPr/>
        </p:nvSpPr>
        <p:spPr>
          <a:xfrm>
            <a:off x="575556" y="3370266"/>
            <a:ext cx="7956884" cy="3685540"/>
          </a:xfrm>
          <a:prstGeom prst="rect"/>
        </p:spPr>
        <p:txBody>
          <a:bodyPr wrap="square">
            <a:spAutoFit/>
          </a:bodyPr>
          <a:p>
            <a:r>
              <a:rPr dirty="0" sz="1600" lang="tr-TR">
                <a:solidFill>
                  <a:srgbClr val="FF0000"/>
                </a:solidFill>
              </a:rPr>
              <a:t>         </a:t>
            </a:r>
          </a:p>
          <a:p>
            <a:r>
              <a:rPr dirty="0" sz="2000" lang="tr-TR">
                <a:solidFill>
                  <a:srgbClr val="FFFF00"/>
                </a:solidFill>
                <a:latin typeface="+mj-lt"/>
              </a:rPr>
              <a:t>*Başvuru MEB tarafından otomatik yapıldığı için mezun olan tüm öğrenciler başvuru yapmış oldu.</a:t>
            </a:r>
          </a:p>
          <a:p>
            <a:r>
              <a:rPr dirty="0" sz="2000" lang="tr-TR">
                <a:solidFill>
                  <a:srgbClr val="FFFF00"/>
                </a:solidFill>
              </a:rPr>
              <a:t>* </a:t>
            </a:r>
            <a:r>
              <a:rPr b="1" dirty="0" sz="2000" lang="tr-TR">
                <a:solidFill>
                  <a:srgbClr val="FFFF00"/>
                </a:solidFill>
                <a:latin typeface="+mj-lt"/>
              </a:rPr>
              <a:t>562</a:t>
            </a:r>
            <a:r>
              <a:rPr dirty="0" sz="2000" lang="tr-TR">
                <a:solidFill>
                  <a:srgbClr val="FFFF00"/>
                </a:solidFill>
                <a:latin typeface="+mj-lt"/>
              </a:rPr>
              <a:t> öğrenci soruların tamamına doğru cevap vermiştir (2022;</a:t>
            </a:r>
            <a:r>
              <a:rPr dirty="0" sz="2000" lang="tr-TR">
                <a:solidFill>
                  <a:srgbClr val="FFFF00"/>
                </a:solidFill>
              </a:rPr>
              <a:t>1</a:t>
            </a:r>
            <a:r>
              <a:rPr b="1" dirty="0" sz="2000" lang="tr-TR">
                <a:solidFill>
                  <a:srgbClr val="FFFF00"/>
                </a:solidFill>
              </a:rPr>
              <a:t>93</a:t>
            </a:r>
            <a:r>
              <a:rPr dirty="0" sz="2000" lang="tr-TR">
                <a:solidFill>
                  <a:srgbClr val="FFFF00"/>
                </a:solidFill>
                <a:latin typeface="+mj-lt"/>
              </a:rPr>
              <a:t> 2021’de </a:t>
            </a:r>
            <a:r>
              <a:rPr b="1" dirty="0" sz="2000" lang="tr-TR">
                <a:solidFill>
                  <a:srgbClr val="FFFF00"/>
                </a:solidFill>
                <a:latin typeface="+mj-lt"/>
              </a:rPr>
              <a:t>97</a:t>
            </a:r>
            <a:r>
              <a:rPr dirty="0" sz="2000" lang="tr-TR">
                <a:solidFill>
                  <a:srgbClr val="FFFF00"/>
                </a:solidFill>
                <a:latin typeface="+mj-lt"/>
              </a:rPr>
              <a:t> öğrenci).</a:t>
            </a:r>
          </a:p>
          <a:p>
            <a:r>
              <a:rPr dirty="0" sz="2000" lang="tr-TR">
                <a:solidFill>
                  <a:srgbClr val="FFFF00"/>
                </a:solidFill>
              </a:rPr>
              <a:t>* </a:t>
            </a:r>
            <a:r>
              <a:rPr dirty="0" sz="2000" lang="tr-TR" err="1">
                <a:solidFill>
                  <a:srgbClr val="FFFF00"/>
                </a:solidFill>
                <a:latin typeface="+mj-lt"/>
              </a:rPr>
              <a:t>LGS'de</a:t>
            </a:r>
            <a:r>
              <a:rPr dirty="0" sz="2000" lang="tr-TR">
                <a:solidFill>
                  <a:srgbClr val="FFFF00"/>
                </a:solidFill>
                <a:latin typeface="+mj-lt"/>
              </a:rPr>
              <a:t> tüm soruları doğru olarak cevaplayan bir öğrenci 500 tam puan alırken tüm soruları yanlış cevaplayan bir öğrenci 100 puan, hiçbir soruyu cevaplamayan öğrenciler ise yaklaşık 200 puan almaktadır.</a:t>
            </a:r>
          </a:p>
          <a:p>
            <a:r>
              <a:rPr dirty="0" sz="2000" lang="tr-TR">
                <a:solidFill>
                  <a:srgbClr val="FFFF00"/>
                </a:solidFill>
                <a:latin typeface="+mj-lt"/>
              </a:rPr>
              <a:t>*Kız öğrenciler </a:t>
            </a:r>
            <a:r>
              <a:rPr dirty="0" sz="2000" lang="tr-TR" err="1">
                <a:solidFill>
                  <a:srgbClr val="FFFF00"/>
                </a:solidFill>
                <a:latin typeface="+mj-lt"/>
              </a:rPr>
              <a:t>Türkçe’de</a:t>
            </a:r>
            <a:r>
              <a:rPr dirty="0" sz="2000" lang="tr-TR">
                <a:solidFill>
                  <a:srgbClr val="FFFF00"/>
                </a:solidFill>
                <a:latin typeface="+mj-lt"/>
              </a:rPr>
              <a:t> </a:t>
            </a:r>
            <a:r>
              <a:rPr b="1" dirty="0" sz="2000" lang="tr-TR">
                <a:solidFill>
                  <a:srgbClr val="FFFF00"/>
                </a:solidFill>
                <a:latin typeface="+mj-lt"/>
              </a:rPr>
              <a:t>10,72</a:t>
            </a:r>
            <a:r>
              <a:rPr dirty="0" sz="2000" lang="tr-TR">
                <a:solidFill>
                  <a:srgbClr val="FFFF00"/>
                </a:solidFill>
                <a:latin typeface="+mj-lt"/>
              </a:rPr>
              <a:t> net yaparken erkek öğrencilerde bu sayı </a:t>
            </a:r>
            <a:r>
              <a:rPr b="1" dirty="0" sz="2000" lang="tr-TR">
                <a:solidFill>
                  <a:srgbClr val="FFFF00"/>
                </a:solidFill>
                <a:latin typeface="+mj-lt"/>
              </a:rPr>
              <a:t>9,26 </a:t>
            </a:r>
            <a:r>
              <a:rPr dirty="0" sz="2000" lang="tr-TR">
                <a:solidFill>
                  <a:srgbClr val="FFFF00"/>
                </a:solidFill>
                <a:latin typeface="+mj-lt"/>
              </a:rPr>
              <a:t>olmuştur. Diğer alt test türlerinde bu sayıların birbirine daha yakın olduğu gözleniyor.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71" name="6 Dikdörtgen"/>
          <p:cNvSpPr/>
          <p:nvPr/>
        </p:nvSpPr>
        <p:spPr>
          <a:xfrm>
            <a:off x="4178900" y="723388"/>
            <a:ext cx="4536504" cy="6063198"/>
          </a:xfrm>
          <a:prstGeom prst="rect"/>
        </p:spPr>
        <p:txBody>
          <a:bodyPr wrap="square">
            <a:spAutoFit/>
          </a:bodyPr>
          <a:p>
            <a:r>
              <a:rPr altLang="tr-TR" dirty="0" sz="2400" lang="tr-TR">
                <a:solidFill>
                  <a:srgbClr val="FFFF00"/>
                </a:solidFill>
                <a:latin typeface="+mj-lt"/>
              </a:rPr>
              <a:t>       Yetenek sınavı sonuçlarına göre yapılacaktır. </a:t>
            </a:r>
            <a:r>
              <a:rPr dirty="0" sz="2400" lang="tr-TR">
                <a:solidFill>
                  <a:srgbClr val="FFFF00"/>
                </a:solidFill>
                <a:latin typeface="+mj-lt"/>
                <a:ea typeface="Roboto Condensed" panose="02000000000000000000" pitchFamily="2" charset="0"/>
              </a:rPr>
              <a:t>Güzel sanatlar ve spor liselerine başvuru ve yerleştirme işlemleri Haziran-Temmuz aylarında yapılacak.</a:t>
            </a:r>
          </a:p>
          <a:p>
            <a:r>
              <a:rPr altLang="tr-TR" dirty="0" sz="2400" lang="tr-TR">
                <a:solidFill>
                  <a:srgbClr val="FFFF00"/>
                </a:solidFill>
                <a:latin typeface="+mj-lt"/>
              </a:rPr>
              <a:t>       Yetenek sınavı %70, Ortaokul başarı puanı ise %30 etkileyecektir.</a:t>
            </a:r>
          </a:p>
          <a:p>
            <a:r>
              <a:rPr dirty="0" sz="2400" lang="tr-TR">
                <a:solidFill>
                  <a:srgbClr val="FFFF00"/>
                </a:solidFill>
                <a:latin typeface="+mj-lt"/>
              </a:rPr>
              <a:t>Öğrenci hem normal Anadolu Lisesini hem de Güzel Sanatlar Lisesini kazanabilir ancak bir okula  kayıt olabilir.</a:t>
            </a:r>
          </a:p>
          <a:p>
            <a:r>
              <a:rPr b="1" dirty="0" sz="2000" lang="tr-TR">
                <a:solidFill>
                  <a:srgbClr val="C00000"/>
                </a:solidFill>
                <a:latin typeface="+mj-lt"/>
                <a:ea typeface="Roboto Condensed" panose="02000000000000000000" pitchFamily="2" charset="0"/>
              </a:rPr>
              <a:t>*</a:t>
            </a:r>
            <a:r>
              <a:rPr dirty="0" sz="2000" lang="tr-TR">
                <a:solidFill>
                  <a:srgbClr val="C00000"/>
                </a:solidFill>
                <a:latin typeface="+mj-lt"/>
                <a:ea typeface="Roboto Condensed" panose="02000000000000000000" pitchFamily="2" charset="0"/>
              </a:rPr>
              <a:t>Avni Akyol </a:t>
            </a:r>
            <a:r>
              <a:rPr dirty="0" sz="2000" lang="tr-TR">
                <a:solidFill>
                  <a:srgbClr val="C00000"/>
                </a:solidFill>
                <a:latin typeface="+mj-lt"/>
              </a:rPr>
              <a:t>Güzel Sanatlar Lisesi- Erenköy *Aydın Doğan Güzel Sanatlar L.- </a:t>
            </a:r>
            <a:r>
              <a:rPr dirty="0" sz="2000" lang="tr-TR" err="1">
                <a:solidFill>
                  <a:srgbClr val="C00000"/>
                </a:solidFill>
                <a:latin typeface="+mj-lt"/>
              </a:rPr>
              <a:t>Ataşehir</a:t>
            </a:r>
            <a:endParaRPr dirty="0" sz="2000" lang="tr-TR">
              <a:solidFill>
                <a:srgbClr val="C00000"/>
              </a:solidFill>
              <a:latin typeface="+mj-lt"/>
            </a:endParaRPr>
          </a:p>
          <a:p>
            <a:r>
              <a:rPr dirty="0" sz="2000" lang="tr-TR">
                <a:solidFill>
                  <a:srgbClr val="C00000"/>
                </a:solidFill>
                <a:latin typeface="+mj-lt"/>
              </a:rPr>
              <a:t>*M.Ü. </a:t>
            </a:r>
            <a:r>
              <a:rPr dirty="0" sz="2000" lang="tr-TR" err="1">
                <a:solidFill>
                  <a:srgbClr val="C00000"/>
                </a:solidFill>
                <a:latin typeface="+mj-lt"/>
              </a:rPr>
              <a:t>A.Kadir</a:t>
            </a:r>
            <a:r>
              <a:rPr dirty="0" sz="2000" lang="tr-TR">
                <a:solidFill>
                  <a:srgbClr val="C00000"/>
                </a:solidFill>
                <a:latin typeface="+mj-lt"/>
              </a:rPr>
              <a:t> </a:t>
            </a:r>
            <a:r>
              <a:rPr dirty="0" sz="2000" lang="tr-TR" err="1">
                <a:solidFill>
                  <a:srgbClr val="C00000"/>
                </a:solidFill>
                <a:latin typeface="+mj-lt"/>
              </a:rPr>
              <a:t>Meragi</a:t>
            </a:r>
            <a:r>
              <a:rPr dirty="0" sz="2000" lang="tr-TR">
                <a:solidFill>
                  <a:srgbClr val="C00000"/>
                </a:solidFill>
                <a:latin typeface="+mj-lt"/>
              </a:rPr>
              <a:t> Güzel Sanatlar L.</a:t>
            </a:r>
          </a:p>
          <a:p>
            <a:r>
              <a:rPr dirty="0" sz="2000" lang="tr-TR">
                <a:solidFill>
                  <a:srgbClr val="C00000"/>
                </a:solidFill>
                <a:latin typeface="+mj-lt"/>
              </a:rPr>
              <a:t>*Prof. Faik </a:t>
            </a:r>
            <a:r>
              <a:rPr dirty="0" sz="2000" lang="tr-TR" err="1">
                <a:solidFill>
                  <a:srgbClr val="C00000"/>
                </a:solidFill>
                <a:latin typeface="+mj-lt"/>
              </a:rPr>
              <a:t>Somer</a:t>
            </a:r>
            <a:r>
              <a:rPr dirty="0" sz="2000" lang="tr-TR">
                <a:solidFill>
                  <a:srgbClr val="C00000"/>
                </a:solidFill>
                <a:latin typeface="+mj-lt"/>
              </a:rPr>
              <a:t> Spor Lisesi- </a:t>
            </a:r>
            <a:r>
              <a:rPr dirty="0" sz="2000" lang="tr-TR" err="1">
                <a:solidFill>
                  <a:srgbClr val="C00000"/>
                </a:solidFill>
                <a:latin typeface="+mj-lt"/>
              </a:rPr>
              <a:t>Ataşehir</a:t>
            </a:r>
            <a:endParaRPr dirty="0" sz="2000" lang="tr-TR">
              <a:solidFill>
                <a:srgbClr val="C00000"/>
              </a:solidFill>
              <a:latin typeface="+mj-lt"/>
              <a:ea typeface="Roboto Condensed" panose="02000000000000000000" pitchFamily="2" charset="0"/>
            </a:endParaRPr>
          </a:p>
          <a:p>
            <a:r>
              <a:rPr dirty="0" sz="2400" lang="tr-TR">
                <a:solidFill>
                  <a:srgbClr val="C00000"/>
                </a:solidFill>
                <a:latin typeface="+mj-lt"/>
              </a:rPr>
              <a:t>*</a:t>
            </a:r>
            <a:r>
              <a:rPr dirty="0" sz="2000" lang="tr-TR">
                <a:solidFill>
                  <a:srgbClr val="C00000"/>
                </a:solidFill>
                <a:latin typeface="+mj-lt"/>
              </a:rPr>
              <a:t>Naim Süleymanoğlu Spor Lisesi-Sultanbeyli</a:t>
            </a:r>
          </a:p>
        </p:txBody>
      </p:sp>
      <p:sp>
        <p:nvSpPr>
          <p:cNvPr id="1048672" name="Dikdörtgen 45"/>
          <p:cNvSpPr/>
          <p:nvPr/>
        </p:nvSpPr>
        <p:spPr>
          <a:xfrm>
            <a:off x="335360" y="1412776"/>
            <a:ext cx="3660576" cy="4464496"/>
          </a:xfrm>
          <a:prstGeom prst="rect"/>
          <a:blipFill rotWithShape="1" dpi="0">
            <a:blip xmlns:r="http://schemas.openxmlformats.org/officeDocument/2006/relationships" r:embed="rId1" cstate="print"/>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tr-TR"/>
          </a:p>
        </p:txBody>
      </p:sp>
      <p:sp>
        <p:nvSpPr>
          <p:cNvPr id="1048673" name="8 Dikdörtgen"/>
          <p:cNvSpPr/>
          <p:nvPr/>
        </p:nvSpPr>
        <p:spPr>
          <a:xfrm>
            <a:off x="648485" y="200834"/>
            <a:ext cx="7811947" cy="707886"/>
          </a:xfrm>
          <a:prstGeom prst="rect"/>
        </p:spPr>
        <p:txBody>
          <a:bodyPr wrap="none">
            <a:spAutoFit/>
          </a:bodyPr>
          <a:p>
            <a:r>
              <a:rPr b="1" dirty="0" sz="4000" lang="tr-TR">
                <a:solidFill>
                  <a:srgbClr val="FF0000"/>
                </a:solidFill>
                <a:latin typeface="+mj-lt"/>
              </a:rPr>
              <a:t>Güzel Sanatlar&amp;Spor Liselerine Giriş</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15" presetSubtype="0">
                                  <p:stCondLst>
                                    <p:cond delay="0"/>
                                  </p:stCondLst>
                                  <p:childTnLst>
                                    <p:set>
                                      <p:cBhvr>
                                        <p:cTn dur="1" fill="hold" id="6">
                                          <p:stCondLst>
                                            <p:cond delay="0"/>
                                          </p:stCondLst>
                                        </p:cTn>
                                        <p:tgtEl>
                                          <p:spTgt spid="1048672"/>
                                        </p:tgtEl>
                                        <p:attrNameLst>
                                          <p:attrName>style.visibility</p:attrName>
                                        </p:attrNameLst>
                                      </p:cBhvr>
                                      <p:to>
                                        <p:strVal val="visible"/>
                                      </p:to>
                                    </p:set>
                                    <p:anim calcmode="lin" valueType="num">
                                      <p:cBhvr>
                                        <p:cTn dur="1000" fill="hold" id="7"/>
                                        <p:tgtEl>
                                          <p:spTgt spid="1048672"/>
                                        </p:tgtEl>
                                        <p:attrNameLst>
                                          <p:attrName>ppt_w</p:attrName>
                                        </p:attrNameLst>
                                      </p:cBhvr>
                                      <p:tavLst>
                                        <p:tav tm="0">
                                          <p:val>
                                            <p:fltVal val="0.0"/>
                                          </p:val>
                                        </p:tav>
                                        <p:tav tm="100000">
                                          <p:val>
                                            <p:strVal val="#ppt_w"/>
                                          </p:val>
                                        </p:tav>
                                      </p:tavLst>
                                    </p:anim>
                                    <p:anim calcmode="lin" valueType="num">
                                      <p:cBhvr>
                                        <p:cTn dur="1000" fill="hold" id="8"/>
                                        <p:tgtEl>
                                          <p:spTgt spid="1048672"/>
                                        </p:tgtEl>
                                        <p:attrNameLst>
                                          <p:attrName>ppt_h</p:attrName>
                                        </p:attrNameLst>
                                      </p:cBhvr>
                                      <p:tavLst>
                                        <p:tav tm="0">
                                          <p:val>
                                            <p:fltVal val="0.0"/>
                                          </p:val>
                                        </p:tav>
                                        <p:tav tm="100000">
                                          <p:val>
                                            <p:strVal val="#ppt_h"/>
                                          </p:val>
                                        </p:tav>
                                      </p:tavLst>
                                    </p:anim>
                                    <p:anim calcmode="lin" valueType="num">
                                      <p:cBhvr>
                                        <p:cTn dur="1000" fill="hold" id="9"/>
                                        <p:tgtEl>
                                          <p:spTgt spid="1048672"/>
                                        </p:tgtEl>
                                        <p:attrNameLst>
                                          <p:attrName>ppt_x</p:attrName>
                                        </p:attrNameLst>
                                      </p:cBhvr>
                                      <p:tavLst>
                                        <p:tav fmla="#ppt_x+(cos(-2*pi*(1-$))*-#ppt_x-sin(-2*pi*(1-$))*(1-#ppt_y))*(1-$)" tm="0">
                                          <p:val>
                                            <p:fltVal val="0.0"/>
                                          </p:val>
                                        </p:tav>
                                        <p:tav tm="100000">
                                          <p:val>
                                            <p:fltVal val="1.0"/>
                                          </p:val>
                                        </p:tav>
                                      </p:tavLst>
                                    </p:anim>
                                    <p:anim calcmode="lin" valueType="num">
                                      <p:cBhvr>
                                        <p:cTn dur="1000" fill="hold" id="10"/>
                                        <p:tgtEl>
                                          <p:spTgt spid="1048672"/>
                                        </p:tgtEl>
                                        <p:attrNameLst>
                                          <p:attrName>ppt_y</p:attrName>
                                        </p:attrNameLst>
                                      </p:cBhvr>
                                      <p:tavLst>
                                        <p:tav fmla="#ppt_y+(sin(-2*pi*(1-$))*-#ppt_x+cos(-2*pi*(1-$))*(1-#ppt_y))*(1-$)" tm="0">
                                          <p:val>
                                            <p:fltVal val="0.0"/>
                                          </p:val>
                                        </p:tav>
                                        <p:tav tm="100000">
                                          <p:val>
                                            <p:fltVal val="1.0"/>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7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74" name="3 Dikdörtgen"/>
          <p:cNvSpPr/>
          <p:nvPr/>
        </p:nvSpPr>
        <p:spPr>
          <a:xfrm>
            <a:off x="1325370" y="1137336"/>
            <a:ext cx="6532778" cy="954107"/>
          </a:xfrm>
          <a:prstGeom prst="rect"/>
        </p:spPr>
        <p:txBody>
          <a:bodyPr wrap="square">
            <a:spAutoFit/>
          </a:bodyPr>
          <a:p>
            <a:r>
              <a:rPr b="1" dirty="0" sz="3200" lang="tr-TR">
                <a:solidFill>
                  <a:srgbClr val="FFFF00"/>
                </a:solidFill>
                <a:latin typeface="+mj-lt"/>
                <a:ea typeface="Calibri" pitchFamily="34" charset="0"/>
                <a:cs typeface="Times New Roman" pitchFamily="18" charset="0"/>
              </a:rPr>
              <a:t>PUANLA VE PUANSIZ ALAN OKULLAR</a:t>
            </a:r>
            <a:endParaRPr b="1" dirty="0" sz="3200" lang="tr-TR">
              <a:solidFill>
                <a:srgbClr val="FFFF00"/>
              </a:solidFill>
              <a:ea typeface="Calibri" pitchFamily="34" charset="0"/>
              <a:cs typeface="Times New Roman" pitchFamily="18" charset="0"/>
            </a:endParaRPr>
          </a:p>
          <a:p>
            <a:endParaRPr b="1" dirty="0" sz="2400" lang="tr-TR">
              <a:solidFill>
                <a:srgbClr val="FF0000"/>
              </a:solidFill>
              <a:latin typeface="+mj-lt"/>
              <a:ea typeface="Calibri" pitchFamily="34" charset="0"/>
              <a:cs typeface="Times New Roman" pitchFamily="18" charset="0"/>
            </a:endParaRPr>
          </a:p>
        </p:txBody>
      </p:sp>
      <p:pic>
        <p:nvPicPr>
          <p:cNvPr id="2097152" name="Picture 2" descr="C:\Users\carcopc\Desktop\indir.jpg"/>
          <p:cNvPicPr>
            <a:picLocks noChangeAspect="1" noChangeArrowheads="1"/>
          </p:cNvPicPr>
          <p:nvPr/>
        </p:nvPicPr>
        <p:blipFill>
          <a:blip xmlns:r="http://schemas.openxmlformats.org/officeDocument/2006/relationships" r:embed="rId1" cstate="print"/>
          <a:srcRect/>
          <a:stretch>
            <a:fillRect/>
          </a:stretch>
        </p:blipFill>
        <p:spPr bwMode="auto">
          <a:xfrm>
            <a:off x="2928926" y="1643050"/>
            <a:ext cx="3544386" cy="2143140"/>
          </a:xfrm>
          <a:prstGeom prst="rect"/>
          <a:noFill/>
        </p:spPr>
      </p:pic>
      <p:pic>
        <p:nvPicPr>
          <p:cNvPr id="2097153" name="Picture 3" descr="C:\Users\carcopc\Desktop\istanbul lisesi.jpg"/>
          <p:cNvPicPr>
            <a:picLocks noChangeAspect="1" noChangeArrowheads="1"/>
          </p:cNvPicPr>
          <p:nvPr/>
        </p:nvPicPr>
        <p:blipFill>
          <a:blip xmlns:r="http://schemas.openxmlformats.org/officeDocument/2006/relationships" r:embed="rId2" cstate="print"/>
          <a:srcRect/>
          <a:stretch>
            <a:fillRect/>
          </a:stretch>
        </p:blipFill>
        <p:spPr bwMode="auto">
          <a:xfrm>
            <a:off x="571472" y="4071942"/>
            <a:ext cx="3571900" cy="2214578"/>
          </a:xfrm>
          <a:prstGeom prst="rect"/>
          <a:noFill/>
        </p:spPr>
      </p:pic>
      <p:sp>
        <p:nvSpPr>
          <p:cNvPr id="1048675" name="Dikdörtgen 1"/>
          <p:cNvSpPr/>
          <p:nvPr/>
        </p:nvSpPr>
        <p:spPr>
          <a:xfrm>
            <a:off x="5786446" y="6357958"/>
            <a:ext cx="2214578" cy="338554"/>
          </a:xfrm>
          <a:prstGeom prst="rect"/>
        </p:spPr>
        <p:txBody>
          <a:bodyPr wrap="square">
            <a:spAutoFit/>
          </a:bodyPr>
          <a:p>
            <a:r>
              <a:rPr b="1" dirty="0" sz="1600" lang="tr-TR">
                <a:solidFill>
                  <a:srgbClr val="FF0000"/>
                </a:solidFill>
                <a:latin typeface="+mj-lt"/>
                <a:ea typeface="Calibri" pitchFamily="34" charset="0"/>
                <a:cs typeface="Times New Roman" pitchFamily="18" charset="0"/>
              </a:rPr>
              <a:t>KABATAŞ ERKEK  LİSESİ    </a:t>
            </a:r>
          </a:p>
        </p:txBody>
      </p:sp>
      <p:pic>
        <p:nvPicPr>
          <p:cNvPr id="2097154" name="Picture 2" descr="C:\Users\İsmail\Desktop\indir (1).jpg"/>
          <p:cNvPicPr>
            <a:picLocks noChangeAspect="1" noChangeArrowheads="1"/>
          </p:cNvPicPr>
          <p:nvPr/>
        </p:nvPicPr>
        <p:blipFill>
          <a:blip xmlns:r="http://schemas.openxmlformats.org/officeDocument/2006/relationships" r:embed="rId3" cstate="print"/>
          <a:srcRect/>
          <a:stretch>
            <a:fillRect/>
          </a:stretch>
        </p:blipFill>
        <p:spPr bwMode="auto">
          <a:xfrm>
            <a:off x="4929190" y="4071942"/>
            <a:ext cx="3643338" cy="2214578"/>
          </a:xfrm>
          <a:prstGeom prst="rect"/>
          <a:noFill/>
        </p:spPr>
      </p:pic>
      <p:sp>
        <p:nvSpPr>
          <p:cNvPr id="1048676" name="6 Dikdörtgen"/>
          <p:cNvSpPr/>
          <p:nvPr/>
        </p:nvSpPr>
        <p:spPr>
          <a:xfrm>
            <a:off x="1449234" y="6345816"/>
            <a:ext cx="1551130" cy="338554"/>
          </a:xfrm>
          <a:prstGeom prst="rect"/>
        </p:spPr>
        <p:txBody>
          <a:bodyPr wrap="none">
            <a:spAutoFit/>
          </a:bodyPr>
          <a:p>
            <a:r>
              <a:rPr b="1" dirty="0" sz="1600" lang="tr-TR">
                <a:solidFill>
                  <a:srgbClr val="FF0000"/>
                </a:solidFill>
                <a:latin typeface="+mj-lt"/>
                <a:ea typeface="Calibri" pitchFamily="34" charset="0"/>
                <a:cs typeface="Times New Roman" pitchFamily="18" charset="0"/>
              </a:rPr>
              <a:t>İSTANBUL LİSESİ</a:t>
            </a:r>
            <a:endParaRPr dirty="0" sz="1600" lang="tr-TR">
              <a:latin typeface="+mj-lt"/>
            </a:endParaRPr>
          </a:p>
        </p:txBody>
      </p:sp>
      <p:sp>
        <p:nvSpPr>
          <p:cNvPr id="1048677" name="7 Dikdörtgen"/>
          <p:cNvSpPr/>
          <p:nvPr/>
        </p:nvSpPr>
        <p:spPr>
          <a:xfrm>
            <a:off x="3567664" y="3714752"/>
            <a:ext cx="1933030" cy="338554"/>
          </a:xfrm>
          <a:prstGeom prst="rect"/>
        </p:spPr>
        <p:txBody>
          <a:bodyPr wrap="none">
            <a:spAutoFit/>
          </a:bodyPr>
          <a:p>
            <a:r>
              <a:rPr b="1" dirty="0" sz="1600" lang="tr-TR">
                <a:solidFill>
                  <a:srgbClr val="FF0000"/>
                </a:solidFill>
                <a:latin typeface="+mj-lt"/>
                <a:ea typeface="Calibri" pitchFamily="34" charset="0"/>
                <a:cs typeface="Times New Roman" pitchFamily="18" charset="0"/>
              </a:rPr>
              <a:t>GALATASARAY LİSESİ</a:t>
            </a:r>
          </a:p>
        </p:txBody>
      </p:sp>
      <p:sp>
        <p:nvSpPr>
          <p:cNvPr id="1048678" name="8 Dikdörtgen"/>
          <p:cNvSpPr/>
          <p:nvPr/>
        </p:nvSpPr>
        <p:spPr>
          <a:xfrm>
            <a:off x="1643042" y="214290"/>
            <a:ext cx="5857916" cy="1015663"/>
          </a:xfrm>
          <a:prstGeom prst="rect"/>
        </p:spPr>
        <p:txBody>
          <a:bodyPr wrap="square">
            <a:spAutoFit/>
          </a:bodyPr>
          <a:p>
            <a:r>
              <a:rPr b="1" dirty="0" sz="6000" lang="tr-TR">
                <a:solidFill>
                  <a:srgbClr val="FF0000"/>
                </a:solidFill>
                <a:latin typeface="+mj-lt"/>
              </a:rPr>
              <a:t>TABAN PUANLAR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82" name="4 Dikdörtgen"/>
          <p:cNvSpPr/>
          <p:nvPr/>
        </p:nvSpPr>
        <p:spPr>
          <a:xfrm>
            <a:off x="649938" y="-24"/>
            <a:ext cx="7994028" cy="954107"/>
          </a:xfrm>
          <a:prstGeom prst="rect"/>
        </p:spPr>
        <p:txBody>
          <a:bodyPr wrap="square">
            <a:spAutoFit/>
          </a:bodyPr>
          <a:p>
            <a:r>
              <a:rPr b="1" dirty="0" sz="2800" lang="tr-TR">
                <a:solidFill>
                  <a:srgbClr val="FF0000"/>
                </a:solidFill>
                <a:latin typeface="Calibri" pitchFamily="34" charset="0"/>
                <a:ea typeface="Calibri" pitchFamily="34" charset="0"/>
                <a:cs typeface="Times New Roman" pitchFamily="18" charset="0"/>
              </a:rPr>
              <a:t>2023 - FEN VE ANADOLU LİSELERİ TABAN PUANLARI     	    </a:t>
            </a:r>
            <a:r>
              <a:rPr b="1" dirty="0" sz="2000" lang="tr-TR">
                <a:solidFill>
                  <a:srgbClr val="FFC000"/>
                </a:solidFill>
                <a:latin typeface="Calibri" pitchFamily="34" charset="0"/>
                <a:ea typeface="Calibri" pitchFamily="34" charset="0"/>
                <a:cs typeface="Times New Roman" pitchFamily="18" charset="0"/>
              </a:rPr>
              <a:t>(KARTAL-MALTEPE-PENDİK-KADIKÖY-TUZLA)</a:t>
            </a:r>
            <a:endParaRPr dirty="0" sz="2000" lang="tr-TR">
              <a:solidFill>
                <a:srgbClr val="FFC000"/>
              </a:solidFill>
            </a:endParaRPr>
          </a:p>
        </p:txBody>
      </p:sp>
      <p:graphicFrame>
        <p:nvGraphicFramePr>
          <p:cNvPr id="4194312" name="5 Tablo"/>
          <p:cNvGraphicFramePr>
            <a:graphicFrameLocks noGrp="1"/>
          </p:cNvGraphicFramePr>
          <p:nvPr/>
        </p:nvGraphicFramePr>
        <p:xfrm>
          <a:off x="285717" y="928670"/>
          <a:ext cx="8644000" cy="5826966"/>
        </p:xfrm>
        <a:graphic>
          <a:graphicData uri="http://schemas.openxmlformats.org/drawingml/2006/table">
            <a:tbl>
              <a:tblPr/>
              <a:tblGrid>
                <a:gridCol w="2665233"/>
                <a:gridCol w="689858"/>
                <a:gridCol w="750810"/>
                <a:gridCol w="720333"/>
                <a:gridCol w="720333"/>
                <a:gridCol w="504233"/>
                <a:gridCol w="864400"/>
                <a:gridCol w="864400"/>
                <a:gridCol w="864400"/>
              </a:tblGrid>
              <a:tr h="731480">
                <a:tc>
                  <a:txBody>
                    <a:bodyPr/>
                    <a:p>
                      <a:pPr algn="ctr">
                        <a:lnSpc>
                          <a:spcPts val="1590"/>
                        </a:lnSpc>
                        <a:spcAft>
                          <a:spcPts val="0"/>
                        </a:spcAft>
                      </a:pPr>
                      <a:r>
                        <a:rPr b="1" dirty="0" sz="1600" lang="tr-TR">
                          <a:solidFill>
                            <a:srgbClr val="FFFFFF"/>
                          </a:solidFill>
                          <a:latin typeface="+mj-lt"/>
                          <a:ea typeface="Times New Roman"/>
                          <a:cs typeface="Times New Roman"/>
                        </a:rPr>
                        <a:t>Okul Adı</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600" lang="tr-TR">
                          <a:solidFill>
                            <a:srgbClr val="FFFFFF"/>
                          </a:solidFill>
                          <a:latin typeface="+mj-lt"/>
                          <a:ea typeface="Times New Roman"/>
                          <a:cs typeface="Times New Roman"/>
                        </a:rPr>
                        <a:t>Okul Türü</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600" lang="tr-TR">
                          <a:solidFill>
                            <a:srgbClr val="FFFFFF"/>
                          </a:solidFill>
                          <a:latin typeface="+mj-lt"/>
                          <a:ea typeface="Times New Roman"/>
                          <a:cs typeface="Times New Roman"/>
                        </a:rPr>
                        <a:t>Öğretim Süresi</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600" lang="tr-TR">
                          <a:solidFill>
                            <a:srgbClr val="FFFFFF"/>
                          </a:solidFill>
                          <a:latin typeface="+mj-lt"/>
                          <a:ea typeface="Times New Roman"/>
                          <a:cs typeface="Times New Roman"/>
                        </a:rPr>
                        <a:t>Öğretim Şekli</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600" lang="tr-TR">
                          <a:solidFill>
                            <a:srgbClr val="FFFFFF"/>
                          </a:solidFill>
                          <a:latin typeface="+mj-lt"/>
                          <a:ea typeface="Times New Roman"/>
                          <a:cs typeface="Times New Roman"/>
                        </a:rPr>
                        <a:t>Yabancı Dili</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600" lang="tr-TR">
                          <a:solidFill>
                            <a:srgbClr val="FFFFFF"/>
                          </a:solidFill>
                          <a:latin typeface="+mj-lt"/>
                          <a:ea typeface="Times New Roman"/>
                          <a:cs typeface="Times New Roman"/>
                        </a:rPr>
                        <a:t>Kon.</a:t>
                      </a:r>
                    </a:p>
                    <a:p>
                      <a:pPr algn="ctr">
                        <a:lnSpc>
                          <a:spcPts val="1590"/>
                        </a:lnSpc>
                        <a:spcAft>
                          <a:spcPts val="0"/>
                        </a:spcAft>
                      </a:pPr>
                      <a:r>
                        <a:rPr b="1" dirty="0" sz="1600" lang="tr-TR">
                          <a:solidFill>
                            <a:srgbClr val="FFFFFF"/>
                          </a:solidFill>
                          <a:latin typeface="+mj-lt"/>
                          <a:ea typeface="Times New Roman"/>
                          <a:cs typeface="Times New Roman"/>
                        </a:rPr>
                        <a:t>2022</a:t>
                      </a:r>
                      <a:r>
                        <a:rPr b="1" dirty="0" sz="1600" lang="tr-TR">
                          <a:solidFill>
                            <a:srgbClr val="FF0000"/>
                          </a:solidFill>
                          <a:latin typeface="+mj-lt"/>
                          <a:ea typeface="Times New Roman"/>
                          <a:cs typeface="Times New Roman"/>
                        </a:rPr>
                        <a:t>2023</a:t>
                      </a:r>
                      <a:endParaRPr b="1"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400" lang="tr-TR">
                          <a:solidFill>
                            <a:srgbClr val="FF0000"/>
                          </a:solidFill>
                          <a:latin typeface="+mj-lt"/>
                          <a:ea typeface="Calibri"/>
                          <a:cs typeface="Times New Roman"/>
                        </a:rPr>
                        <a:t>2021</a:t>
                      </a:r>
                    </a:p>
                    <a:p>
                      <a:pPr algn="ctr">
                        <a:lnSpc>
                          <a:spcPts val="1590"/>
                        </a:lnSpc>
                        <a:spcAft>
                          <a:spcPts val="0"/>
                        </a:spcAft>
                      </a:pPr>
                      <a:r>
                        <a:rPr baseline="0" b="1" dirty="0" sz="1400" lang="tr-TR">
                          <a:latin typeface="+mj-lt"/>
                          <a:ea typeface="Calibri"/>
                          <a:cs typeface="Times New Roman"/>
                        </a:rPr>
                        <a:t>Taban P.</a:t>
                      </a:r>
                      <a:r>
                        <a:rPr b="1" dirty="0" sz="1400" lang="tr-TR">
                          <a:latin typeface="+mj-lt"/>
                          <a:ea typeface="Calibri"/>
                          <a:cs typeface="Times New Roman"/>
                        </a:rPr>
                        <a:t> </a:t>
                      </a:r>
                      <a:r>
                        <a:rPr b="1" dirty="0" sz="1400" lang="tr-TR" err="1">
                          <a:latin typeface="+mj-lt"/>
                          <a:ea typeface="Calibri"/>
                          <a:cs typeface="Times New Roman"/>
                        </a:rPr>
                        <a:t>Yüz.Dil</a:t>
                      </a:r>
                      <a:r>
                        <a:rPr b="1" dirty="0" sz="1400" lang="tr-TR">
                          <a:latin typeface="+mj-lt"/>
                          <a:ea typeface="Calibri"/>
                          <a:cs typeface="Times New Roman"/>
                        </a:rPr>
                        <a:t>.</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400" kern="1200" kumimoji="0" lang="tr-TR">
                          <a:solidFill>
                            <a:srgbClr val="FF0000"/>
                          </a:solidFill>
                          <a:latin typeface="+mj-lt"/>
                          <a:ea typeface="Calibri"/>
                          <a:cs typeface="Times New Roman"/>
                        </a:rPr>
                        <a:t>2022</a:t>
                      </a:r>
                    </a:p>
                    <a:p>
                      <a:pPr algn="ctr">
                        <a:lnSpc>
                          <a:spcPts val="1590"/>
                        </a:lnSpc>
                        <a:spcAft>
                          <a:spcPts val="0"/>
                        </a:spcAft>
                      </a:pPr>
                      <a:r>
                        <a:rPr baseline="0" b="1" dirty="0" sz="1400" kern="1200" kumimoji="0" lang="tr-TR">
                          <a:solidFill>
                            <a:schemeClr val="tx1"/>
                          </a:solidFill>
                          <a:latin typeface="+mj-lt"/>
                          <a:ea typeface="Calibri"/>
                          <a:cs typeface="Times New Roman"/>
                        </a:rPr>
                        <a:t>Taban P.</a:t>
                      </a:r>
                      <a:r>
                        <a:rPr b="1" dirty="0" sz="1400" kern="1200" kumimoji="0" lang="tr-TR">
                          <a:solidFill>
                            <a:schemeClr val="tx1"/>
                          </a:solidFill>
                          <a:latin typeface="+mj-lt"/>
                          <a:ea typeface="Calibri"/>
                          <a:cs typeface="Times New Roman"/>
                        </a:rPr>
                        <a:t> Yüz.Dil</a:t>
                      </a:r>
                      <a:endParaRPr b="1"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strike="noStrike" u="none">
                          <a:solidFill>
                            <a:srgbClr val="FF0000"/>
                          </a:solidFill>
                          <a:latin typeface="+mj-lt"/>
                          <a:ea typeface="Times New Roman"/>
                          <a:cs typeface="Times New Roman"/>
                        </a:rPr>
                        <a:t>2023</a:t>
                      </a:r>
                      <a:r>
                        <a:rPr baseline="0" b="1" dirty="0" sz="1600" kern="1200" kumimoji="0" lang="tr-TR" strike="noStrike" u="none">
                          <a:solidFill>
                            <a:srgbClr val="FF0000"/>
                          </a:solidFill>
                          <a:latin typeface="+mj-lt"/>
                          <a:ea typeface="Times New Roman"/>
                          <a:cs typeface="Times New Roman"/>
                        </a:rPr>
                        <a:t> </a:t>
                      </a:r>
                      <a:r>
                        <a:rPr b="1" dirty="0" sz="1600" kern="1200" kumimoji="0" lang="tr-TR" err="1" strike="noStrike" u="none">
                          <a:solidFill>
                            <a:schemeClr val="tx1"/>
                          </a:solidFill>
                          <a:latin typeface="+mj-lt"/>
                          <a:ea typeface="Times New Roman"/>
                          <a:cs typeface="Times New Roman"/>
                        </a:rPr>
                        <a:t>Tab</a:t>
                      </a:r>
                      <a:r>
                        <a:rPr b="1" dirty="0" sz="1600" kern="1200" kumimoji="0" lang="tr-TR" strike="noStrike" u="none">
                          <a:solidFill>
                            <a:schemeClr val="tx1"/>
                          </a:solidFill>
                          <a:latin typeface="+mj-lt"/>
                          <a:ea typeface="Times New Roman"/>
                          <a:cs typeface="Times New Roman"/>
                        </a:rPr>
                        <a:t>.</a:t>
                      </a:r>
                      <a:r>
                        <a:rPr baseline="0" b="1" dirty="0" sz="1600" kern="1200" kumimoji="0" lang="tr-TR" strike="noStrike" u="none">
                          <a:solidFill>
                            <a:schemeClr val="tx1"/>
                          </a:solidFill>
                          <a:latin typeface="+mj-lt"/>
                          <a:ea typeface="Times New Roman"/>
                          <a:cs typeface="Times New Roman"/>
                        </a:rPr>
                        <a:t>P. </a:t>
                      </a:r>
                      <a:r>
                        <a:rPr b="1" dirty="0" sz="1600" kern="1200" kumimoji="0" lang="tr-TR" strike="noStrike" u="none">
                          <a:solidFill>
                            <a:schemeClr val="tx1"/>
                          </a:solidFill>
                          <a:latin typeface="+mj-lt"/>
                          <a:ea typeface="Times New Roman"/>
                          <a:cs typeface="Times New Roman"/>
                        </a:rPr>
                        <a:t>Yüz.Dil.</a:t>
                      </a:r>
                      <a:endParaRPr b="1" dirty="0" sz="1600" kern="1200" kumimoji="0" lang="tr-TR">
                        <a:solidFill>
                          <a:schemeClr val="tx1"/>
                        </a:solidFill>
                        <a:latin typeface="+mj-lt"/>
                        <a:ea typeface="Calibri"/>
                        <a:cs typeface="Times New Roman"/>
                      </a:endParaRPr>
                    </a:p>
                  </a:txBody>
                  <a:tcPr marL="21581" marR="215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r>
              <a:tr h="463226">
                <a:tc>
                  <a:txBody>
                    <a:bodyPr/>
                    <a:p>
                      <a:pPr algn="l">
                        <a:lnSpc>
                          <a:spcPts val="1590"/>
                        </a:lnSpc>
                        <a:spcAft>
                          <a:spcPts val="0"/>
                        </a:spcAft>
                      </a:pPr>
                      <a:r>
                        <a:rPr b="1" dirty="0" sz="1600" lang="tr-TR">
                          <a:solidFill>
                            <a:schemeClr val="accent4">
                              <a:lumMod val="75000"/>
                            </a:schemeClr>
                          </a:solidFill>
                          <a:latin typeface="+mj-lt"/>
                          <a:ea typeface="Times New Roman"/>
                          <a:cs typeface="Times New Roman"/>
                        </a:rPr>
                        <a:t>İSTANBUL / BEYOĞLU / Galatasaray Lisesi</a:t>
                      </a:r>
                      <a:endParaRPr b="1" dirty="0" sz="16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Anadolu Lisesi</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Hazırlık + 4 yıl</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Kız/Erkek</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Fransızca</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100</a:t>
                      </a:r>
                    </a:p>
                    <a:p>
                      <a:pPr algn="ctr">
                        <a:lnSpc>
                          <a:spcPts val="1590"/>
                        </a:lnSpc>
                        <a:spcAft>
                          <a:spcPts val="0"/>
                        </a:spcAft>
                      </a:pPr>
                      <a:r>
                        <a:rPr dirty="0" sz="1400" lang="tr-TR">
                          <a:solidFill>
                            <a:srgbClr val="FF0000"/>
                          </a:solidFill>
                          <a:latin typeface="+mj-lt"/>
                          <a:ea typeface="Calibri"/>
                          <a:cs typeface="Times New Roman"/>
                        </a:rPr>
                        <a:t>100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i="0" kern="1200" kumimoji="0" lang="tr-TR">
                          <a:solidFill>
                            <a:srgbClr val="0070C0"/>
                          </a:solidFill>
                          <a:effectLst/>
                          <a:latin typeface="+mj-lt"/>
                          <a:ea typeface="+mn-ea"/>
                          <a:cs typeface="+mn-cs"/>
                        </a:rPr>
                        <a:t>490,65</a:t>
                      </a:r>
                    </a:p>
                    <a:p>
                      <a:pPr algn="ctr">
                        <a:lnSpc>
                          <a:spcPts val="1590"/>
                        </a:lnSpc>
                        <a:spcAft>
                          <a:spcPts val="0"/>
                        </a:spcAft>
                      </a:pPr>
                      <a:r>
                        <a:rPr b="1" dirty="0" sz="1400" i="0" kern="1200" kumimoji="0" lang="tr-TR">
                          <a:solidFill>
                            <a:srgbClr val="0070C0"/>
                          </a:solidFill>
                          <a:effectLst/>
                          <a:latin typeface="+mj-lt"/>
                          <a:ea typeface="+mn-ea"/>
                          <a:cs typeface="+mn-cs"/>
                        </a:rPr>
                        <a:t>0,05</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kern="1200" kumimoji="0" lang="tr-TR">
                          <a:solidFill>
                            <a:srgbClr val="0070C0"/>
                          </a:solidFill>
                          <a:latin typeface="+mj-lt"/>
                          <a:ea typeface="Calibri"/>
                          <a:cs typeface="Times New Roman"/>
                        </a:rPr>
                        <a:t>494,77</a:t>
                      </a:r>
                    </a:p>
                    <a:p>
                      <a:pPr algn="ctr" defTabSz="914400" eaLnBrk="1" fontAlgn="auto" hangingPunct="1" indent="0" latinLnBrk="0" marL="0" marR="0" rtl="0">
                        <a:lnSpc>
                          <a:spcPts val="1590"/>
                        </a:lnSpc>
                        <a:spcBef>
                          <a:spcPts val="0"/>
                        </a:spcBef>
                        <a:spcAft>
                          <a:spcPts val="0"/>
                        </a:spcAft>
                        <a:buClrTx/>
                        <a:buSzTx/>
                        <a:buFontTx/>
                        <a:buNone/>
                      </a:pPr>
                      <a:r>
                        <a:rPr b="1" dirty="0" sz="1400" kern="1200" kumimoji="0" lang="tr-TR">
                          <a:solidFill>
                            <a:srgbClr val="FF0000"/>
                          </a:solidFill>
                          <a:latin typeface="+mj-lt"/>
                          <a:ea typeface="Calibri"/>
                          <a:cs typeface="Times New Roman"/>
                        </a:rPr>
                        <a:t>0,04</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0070C0"/>
                          </a:solidFill>
                          <a:latin typeface="+mj-lt"/>
                          <a:ea typeface="Calibri"/>
                          <a:cs typeface="Times New Roman"/>
                        </a:rPr>
                        <a:t>500</a:t>
                      </a:r>
                    </a:p>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FF0000"/>
                          </a:solidFill>
                          <a:latin typeface="+mj-lt"/>
                          <a:ea typeface="Calibri"/>
                          <a:cs typeface="Times New Roman"/>
                        </a:rPr>
                        <a:t>0,01</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chemeClr val="accent4">
                              <a:lumMod val="75000"/>
                            </a:schemeClr>
                          </a:solidFill>
                          <a:latin typeface="+mj-lt"/>
                          <a:ea typeface="Times New Roman"/>
                          <a:cs typeface="Times New Roman"/>
                        </a:rPr>
                        <a:t>İSTANBUL / FATİH / İstanbul Erkek Lisesi</a:t>
                      </a:r>
                      <a:endParaRPr b="1" dirty="0" sz="16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Anadolu Lisesi</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chemeClr val="accent4">
                              <a:lumMod val="75000"/>
                            </a:schemeClr>
                          </a:solidFill>
                          <a:latin typeface="+mj-lt"/>
                          <a:ea typeface="Times New Roman"/>
                          <a:cs typeface="Times New Roman"/>
                        </a:rPr>
                        <a:t>Hazırlık + 4 yıl</a:t>
                      </a:r>
                      <a:endParaRPr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Kız/Erkek</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Almanca</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180</a:t>
                      </a:r>
                    </a:p>
                    <a:p>
                      <a:pPr algn="ctr">
                        <a:lnSpc>
                          <a:spcPts val="1590"/>
                        </a:lnSpc>
                        <a:spcAft>
                          <a:spcPts val="0"/>
                        </a:spcAft>
                      </a:pPr>
                      <a:r>
                        <a:rPr dirty="0" sz="1400" lang="tr-TR">
                          <a:solidFill>
                            <a:schemeClr val="accent4">
                              <a:lumMod val="75000"/>
                            </a:schemeClr>
                          </a:solidFill>
                          <a:latin typeface="+mj-lt"/>
                          <a:ea typeface="Calibri"/>
                          <a:cs typeface="Times New Roman"/>
                        </a:rPr>
                        <a:t>150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488,68</a:t>
                      </a:r>
                    </a:p>
                    <a:p>
                      <a:pPr algn="ctr">
                        <a:lnSpc>
                          <a:spcPts val="1590"/>
                        </a:lnSpc>
                        <a:spcAft>
                          <a:spcPts val="0"/>
                        </a:spcAft>
                      </a:pPr>
                      <a:r>
                        <a:rPr b="1" dirty="0" sz="1400" i="0" kern="1200" kumimoji="0" lang="tr-TR">
                          <a:solidFill>
                            <a:srgbClr val="0070C0"/>
                          </a:solidFill>
                          <a:effectLst/>
                          <a:latin typeface="+mj-lt"/>
                          <a:ea typeface="+mn-ea"/>
                          <a:cs typeface="+mn-cs"/>
                        </a:rPr>
                        <a:t>0,06</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ea typeface="Calibri"/>
                          <a:cs typeface="Times New Roman"/>
                        </a:rPr>
                        <a:t>494,77</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0,04</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70C0"/>
                          </a:solidFill>
                          <a:latin typeface="+mj-lt"/>
                          <a:ea typeface="Calibri"/>
                          <a:cs typeface="Times New Roman"/>
                        </a:rPr>
                        <a:t>500</a:t>
                      </a:r>
                    </a:p>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FF0000"/>
                          </a:solidFill>
                          <a:latin typeface="+mj-lt"/>
                          <a:ea typeface="Calibri"/>
                          <a:cs typeface="Times New Roman"/>
                        </a:rPr>
                        <a:t>0,01</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chemeClr val="accent4">
                              <a:lumMod val="75000"/>
                            </a:schemeClr>
                          </a:solidFill>
                          <a:latin typeface="+mj-lt"/>
                          <a:ea typeface="Times New Roman"/>
                          <a:cs typeface="Times New Roman"/>
                        </a:rPr>
                        <a:t>İSTANBUL / BEŞİKTAŞ / Beşiktaş Kabataş Erkek Lisesi</a:t>
                      </a:r>
                      <a:endParaRPr b="1" dirty="0" sz="16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Anadolu Lisesi</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chemeClr val="accent4">
                              <a:lumMod val="75000"/>
                            </a:schemeClr>
                          </a:solidFill>
                          <a:latin typeface="+mj-lt"/>
                          <a:ea typeface="Times New Roman"/>
                          <a:cs typeface="Times New Roman"/>
                        </a:rPr>
                        <a:t>Hazırlık + 4 yıl</a:t>
                      </a:r>
                      <a:endParaRPr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Kız/Erkek</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İngilizce</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120</a:t>
                      </a:r>
                    </a:p>
                    <a:p>
                      <a:pPr algn="ctr">
                        <a:lnSpc>
                          <a:spcPts val="1590"/>
                        </a:lnSpc>
                        <a:spcAft>
                          <a:spcPts val="0"/>
                        </a:spcAft>
                      </a:pPr>
                      <a:r>
                        <a:rPr dirty="0" sz="1400" lang="tr-TR">
                          <a:solidFill>
                            <a:schemeClr val="accent4">
                              <a:lumMod val="75000"/>
                            </a:schemeClr>
                          </a:solidFill>
                          <a:latin typeface="+mj-lt"/>
                          <a:ea typeface="Calibri"/>
                          <a:cs typeface="Times New Roman"/>
                        </a:rPr>
                        <a:t>120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484,30</a:t>
                      </a:r>
                    </a:p>
                    <a:p>
                      <a:pPr algn="ctr">
                        <a:lnSpc>
                          <a:spcPts val="1590"/>
                        </a:lnSpc>
                        <a:spcAft>
                          <a:spcPts val="0"/>
                        </a:spcAft>
                      </a:pPr>
                      <a:r>
                        <a:rPr b="1" dirty="0" sz="1400" i="0" kern="1200" kumimoji="0" lang="tr-TR">
                          <a:solidFill>
                            <a:srgbClr val="0070C0"/>
                          </a:solidFill>
                          <a:effectLst/>
                          <a:latin typeface="+mj-lt"/>
                          <a:ea typeface="+mn-ea"/>
                          <a:cs typeface="+mn-cs"/>
                        </a:rPr>
                        <a:t>0,1</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492,72</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0,08</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70C0"/>
                          </a:solidFill>
                          <a:latin typeface="+mj-lt"/>
                          <a:ea typeface="Calibri"/>
                          <a:cs typeface="Times New Roman"/>
                        </a:rPr>
                        <a:t>497,46</a:t>
                      </a:r>
                    </a:p>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FF0000"/>
                          </a:solidFill>
                          <a:latin typeface="+mj-lt"/>
                          <a:ea typeface="Calibri"/>
                          <a:cs typeface="Times New Roman"/>
                        </a:rPr>
                        <a:t>0,06</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chemeClr val="accent4">
                              <a:lumMod val="75000"/>
                            </a:schemeClr>
                          </a:solidFill>
                          <a:latin typeface="+mj-lt"/>
                          <a:ea typeface="Times New Roman"/>
                          <a:cs typeface="Times New Roman"/>
                        </a:rPr>
                        <a:t>İSTANBUL / BEŞİKTAŞ / Beşiktaş Kabataş Erkek Lisesi</a:t>
                      </a:r>
                      <a:endParaRPr b="1" dirty="0" sz="16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Anadolu Lisesi</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Hazırlık + 4 yıl</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chemeClr val="accent4">
                              <a:lumMod val="75000"/>
                            </a:schemeClr>
                          </a:solidFill>
                          <a:latin typeface="+mj-lt"/>
                          <a:ea typeface="Times New Roman"/>
                          <a:cs typeface="Times New Roman"/>
                        </a:rPr>
                        <a:t>Kız/Erkek</a:t>
                      </a:r>
                      <a:endParaRPr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Almanca</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60</a:t>
                      </a:r>
                    </a:p>
                    <a:p>
                      <a:pPr algn="ctr">
                        <a:lnSpc>
                          <a:spcPts val="1590"/>
                        </a:lnSpc>
                        <a:spcAft>
                          <a:spcPts val="0"/>
                        </a:spcAft>
                      </a:pPr>
                      <a:r>
                        <a:rPr dirty="0" sz="1400" lang="tr-TR">
                          <a:solidFill>
                            <a:schemeClr val="accent4">
                              <a:lumMod val="75000"/>
                            </a:schemeClr>
                          </a:solidFill>
                          <a:latin typeface="+mj-lt"/>
                          <a:ea typeface="Calibri"/>
                          <a:cs typeface="Times New Roman"/>
                        </a:rPr>
                        <a:t>60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486,31</a:t>
                      </a:r>
                    </a:p>
                    <a:p>
                      <a:pPr algn="ctr">
                        <a:lnSpc>
                          <a:spcPts val="1590"/>
                        </a:lnSpc>
                        <a:spcAft>
                          <a:spcPts val="0"/>
                        </a:spcAft>
                      </a:pPr>
                      <a:r>
                        <a:rPr b="1" dirty="0" sz="1400" i="0" kern="1200" kumimoji="0" lang="tr-TR">
                          <a:solidFill>
                            <a:srgbClr val="0070C0"/>
                          </a:solidFill>
                          <a:effectLst/>
                          <a:latin typeface="+mj-lt"/>
                          <a:ea typeface="+mn-ea"/>
                          <a:cs typeface="+mn-cs"/>
                        </a:rPr>
                        <a:t>0,09</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493,42</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0,05</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0070C0"/>
                          </a:solidFill>
                          <a:latin typeface="+mj-lt"/>
                          <a:ea typeface="Calibri"/>
                          <a:cs typeface="Times New Roman"/>
                        </a:rPr>
                        <a:t>497,46</a:t>
                      </a:r>
                    </a:p>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FF0000"/>
                          </a:solidFill>
                          <a:latin typeface="+mj-lt"/>
                          <a:ea typeface="Calibri"/>
                          <a:cs typeface="Times New Roman"/>
                        </a:rPr>
                        <a:t>0,06</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rgbClr val="FF0000"/>
                          </a:solidFill>
                          <a:latin typeface="+mj-lt"/>
                          <a:ea typeface="Times New Roman"/>
                          <a:cs typeface="Times New Roman"/>
                        </a:rPr>
                        <a:t>İSTANBUL / KADIKÖY / İstanbul Atatürk Fen Lisesi</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Fen Lisesi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Hazırlık + 4 yıl</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FF0000"/>
                          </a:solidFill>
                          <a:latin typeface="+mj-lt"/>
                          <a:ea typeface="Times New Roman"/>
                          <a:cs typeface="Times New Roman"/>
                        </a:rPr>
                        <a:t>Kız/Erkek</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İngilizce</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Calibri"/>
                          <a:cs typeface="Times New Roman"/>
                        </a:rPr>
                        <a:t>120</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478,77</a:t>
                      </a:r>
                    </a:p>
                    <a:p>
                      <a:pPr algn="ctr">
                        <a:lnSpc>
                          <a:spcPts val="1590"/>
                        </a:lnSpc>
                        <a:spcAft>
                          <a:spcPts val="0"/>
                        </a:spcAft>
                      </a:pPr>
                      <a:r>
                        <a:rPr b="1" dirty="0" sz="1400" i="0" kern="1200" kumimoji="0" lang="tr-TR">
                          <a:solidFill>
                            <a:srgbClr val="0070C0"/>
                          </a:solidFill>
                          <a:effectLst/>
                          <a:latin typeface="+mj-lt"/>
                          <a:ea typeface="+mn-ea"/>
                          <a:cs typeface="+mn-cs"/>
                        </a:rPr>
                        <a:t>0,19</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488,20</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0,15</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70C0"/>
                          </a:solidFill>
                          <a:latin typeface="+mj-lt"/>
                          <a:ea typeface="Calibri"/>
                          <a:cs typeface="Times New Roman"/>
                        </a:rPr>
                        <a:t>494,20</a:t>
                      </a:r>
                    </a:p>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FF0000"/>
                          </a:solidFill>
                          <a:latin typeface="+mj-lt"/>
                          <a:ea typeface="Calibri"/>
                          <a:cs typeface="Times New Roman"/>
                        </a:rPr>
                        <a:t>0,16</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chemeClr val="accent4">
                              <a:lumMod val="75000"/>
                            </a:schemeClr>
                          </a:solidFill>
                          <a:latin typeface="+mj-lt"/>
                          <a:ea typeface="Times New Roman"/>
                          <a:cs typeface="Times New Roman"/>
                        </a:rPr>
                        <a:t>İSTANBUL / ÜSKÜDAR / Hüseyin Avni Sözen Anadolu L.</a:t>
                      </a:r>
                      <a:endParaRPr b="1" dirty="0" sz="16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Anadolu Lisesi</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Hazırlık + 4 yıl</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Kız/Erkek</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Calibri"/>
                          <a:cs typeface="Times New Roman"/>
                        </a:rPr>
                        <a:t>Almanca</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120</a:t>
                      </a:r>
                    </a:p>
                    <a:p>
                      <a:pPr algn="ctr">
                        <a:lnSpc>
                          <a:spcPts val="1590"/>
                        </a:lnSpc>
                        <a:spcAft>
                          <a:spcPts val="0"/>
                        </a:spcAft>
                      </a:pPr>
                      <a:r>
                        <a:rPr dirty="0" sz="1400" lang="tr-TR">
                          <a:solidFill>
                            <a:schemeClr val="accent4">
                              <a:lumMod val="75000"/>
                            </a:schemeClr>
                          </a:solidFill>
                          <a:latin typeface="+mj-lt"/>
                          <a:ea typeface="Calibri"/>
                          <a:cs typeface="Times New Roman"/>
                        </a:rPr>
                        <a:t>120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469,13</a:t>
                      </a:r>
                    </a:p>
                    <a:p>
                      <a:pPr algn="ctr">
                        <a:lnSpc>
                          <a:spcPts val="1590"/>
                        </a:lnSpc>
                        <a:spcAft>
                          <a:spcPts val="0"/>
                        </a:spcAft>
                      </a:pPr>
                      <a:r>
                        <a:rPr b="1" dirty="0" sz="1400" i="0" kern="1200" kumimoji="0" lang="tr-TR">
                          <a:solidFill>
                            <a:srgbClr val="0070C0"/>
                          </a:solidFill>
                          <a:effectLst/>
                          <a:latin typeface="+mj-lt"/>
                          <a:ea typeface="+mn-ea"/>
                          <a:cs typeface="+mn-cs"/>
                        </a:rPr>
                        <a:t>0,41</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480,93</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0,41</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70C0"/>
                          </a:solidFill>
                          <a:latin typeface="+mj-lt"/>
                          <a:ea typeface="Calibri"/>
                          <a:cs typeface="Times New Roman"/>
                        </a:rPr>
                        <a:t>489,00</a:t>
                      </a:r>
                    </a:p>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FF0000"/>
                          </a:solidFill>
                          <a:latin typeface="+mj-lt"/>
                          <a:ea typeface="Calibri"/>
                          <a:cs typeface="Times New Roman"/>
                        </a:rPr>
                        <a:t>0,37</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chemeClr val="accent4">
                              <a:lumMod val="75000"/>
                            </a:schemeClr>
                          </a:solidFill>
                          <a:latin typeface="+mj-lt"/>
                          <a:ea typeface="Times New Roman"/>
                          <a:cs typeface="Times New Roman"/>
                        </a:rPr>
                        <a:t>İSTANBUL / ÜSKÜDAR / Hüseyin Avni Sözen Anadolu L.</a:t>
                      </a:r>
                      <a:endParaRPr b="1" dirty="0" sz="16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Anadolu Lisesi</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Hazırlık + 4 yıl</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Kız/Erkek</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İngilizce</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120</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469,13</a:t>
                      </a:r>
                    </a:p>
                    <a:p>
                      <a:pPr algn="ctr">
                        <a:lnSpc>
                          <a:spcPts val="1590"/>
                        </a:lnSpc>
                        <a:spcAft>
                          <a:spcPts val="0"/>
                        </a:spcAft>
                      </a:pPr>
                      <a:r>
                        <a:rPr b="1" dirty="0" sz="1400" i="0" kern="1200" kumimoji="0" lang="tr-TR">
                          <a:solidFill>
                            <a:srgbClr val="0070C0"/>
                          </a:solidFill>
                          <a:effectLst/>
                          <a:latin typeface="+mj-lt"/>
                          <a:ea typeface="+mn-ea"/>
                          <a:cs typeface="+mn-cs"/>
                        </a:rPr>
                        <a:t>0,41</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480,93</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0,41</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70C0"/>
                          </a:solidFill>
                          <a:latin typeface="+mj-lt"/>
                          <a:ea typeface="Calibri"/>
                          <a:cs typeface="Times New Roman"/>
                        </a:rPr>
                        <a:t>488,70</a:t>
                      </a:r>
                    </a:p>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FF0000"/>
                          </a:solidFill>
                          <a:latin typeface="+mj-lt"/>
                          <a:ea typeface="Calibri"/>
                          <a:cs typeface="Times New Roman"/>
                        </a:rPr>
                        <a:t>0,41</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chemeClr val="accent4">
                              <a:lumMod val="75000"/>
                            </a:schemeClr>
                          </a:solidFill>
                          <a:latin typeface="+mj-lt"/>
                          <a:ea typeface="Times New Roman"/>
                          <a:cs typeface="Times New Roman"/>
                        </a:rPr>
                        <a:t>İSTANBUL / KADIKÖY / Kadıköy Anadolu Lisesi</a:t>
                      </a:r>
                      <a:endParaRPr b="1" dirty="0" sz="16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chemeClr val="accent4">
                              <a:lumMod val="75000"/>
                            </a:schemeClr>
                          </a:solidFill>
                          <a:latin typeface="+mj-lt"/>
                          <a:ea typeface="Times New Roman"/>
                          <a:cs typeface="Times New Roman"/>
                        </a:rPr>
                        <a:t>Anadolu Lisesi</a:t>
                      </a:r>
                      <a:endParaRPr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Hazırlık + 4 yıl</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chemeClr val="accent4">
                              <a:lumMod val="75000"/>
                            </a:schemeClr>
                          </a:solidFill>
                          <a:latin typeface="+mj-lt"/>
                          <a:ea typeface="Times New Roman"/>
                          <a:cs typeface="Times New Roman"/>
                        </a:rPr>
                        <a:t>Kız/Erkek</a:t>
                      </a:r>
                      <a:endParaRPr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Times New Roman"/>
                          <a:cs typeface="Times New Roman"/>
                        </a:rPr>
                        <a:t>İngilizce</a:t>
                      </a:r>
                      <a:endParaRPr dirty="0" sz="1400" lang="tr-TR">
                        <a:solidFill>
                          <a:schemeClr val="accent4">
                            <a:lumMod val="75000"/>
                          </a:schemeClr>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chemeClr val="accent4">
                              <a:lumMod val="75000"/>
                            </a:schemeClr>
                          </a:solidFill>
                          <a:latin typeface="+mj-lt"/>
                          <a:ea typeface="Calibri"/>
                          <a:cs typeface="Times New Roman"/>
                        </a:rPr>
                        <a:t>120</a:t>
                      </a:r>
                    </a:p>
                    <a:p>
                      <a:pPr algn="ctr">
                        <a:lnSpc>
                          <a:spcPts val="1590"/>
                        </a:lnSpc>
                        <a:spcAft>
                          <a:spcPts val="0"/>
                        </a:spcAft>
                      </a:pPr>
                      <a:r>
                        <a:rPr dirty="0" sz="1400" lang="tr-TR">
                          <a:solidFill>
                            <a:schemeClr val="accent4">
                              <a:lumMod val="75000"/>
                            </a:schemeClr>
                          </a:solidFill>
                          <a:latin typeface="+mj-lt"/>
                          <a:ea typeface="Calibri"/>
                          <a:cs typeface="Times New Roman"/>
                        </a:rPr>
                        <a:t>210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458,89</a:t>
                      </a:r>
                    </a:p>
                    <a:p>
                      <a:pPr algn="ctr">
                        <a:lnSpc>
                          <a:spcPts val="1590"/>
                        </a:lnSpc>
                        <a:spcAft>
                          <a:spcPts val="0"/>
                        </a:spcAft>
                      </a:pPr>
                      <a:r>
                        <a:rPr b="1" dirty="0" sz="1400" i="0" kern="1200" kumimoji="0" lang="tr-TR">
                          <a:solidFill>
                            <a:srgbClr val="0070C0"/>
                          </a:solidFill>
                          <a:effectLst/>
                          <a:latin typeface="+mj-lt"/>
                          <a:ea typeface="+mn-ea"/>
                          <a:cs typeface="+mn-cs"/>
                        </a:rPr>
                        <a:t>0,74</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475,61</a:t>
                      </a:r>
                    </a:p>
                    <a:p>
                      <a:pPr algn="ctr" defTabSz="914400" eaLnBrk="1" fontAlgn="auto" hangingPunct="1" indent="0" latinLnBrk="0" marL="0" marR="0" rtl="0">
                        <a:lnSpc>
                          <a:spcPts val="1590"/>
                        </a:lnSpc>
                        <a:spcBef>
                          <a:spcPts val="0"/>
                        </a:spcBef>
                        <a:spcAft>
                          <a:spcPts val="0"/>
                        </a:spcAft>
                        <a:buClrTx/>
                        <a:buSzTx/>
                        <a:buFontTx/>
                        <a:buNone/>
                      </a:pPr>
                      <a:r>
                        <a:rPr b="1" dirty="0" sz="1400" kern="1200" kumimoji="0" lang="tr-TR">
                          <a:solidFill>
                            <a:srgbClr val="FF0000"/>
                          </a:solidFill>
                          <a:latin typeface="+mj-lt"/>
                          <a:ea typeface="Calibri"/>
                          <a:cs typeface="Times New Roman"/>
                        </a:rPr>
                        <a:t>0,68</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0070C0"/>
                          </a:solidFill>
                          <a:latin typeface="+mj-lt"/>
                          <a:ea typeface="Calibri"/>
                          <a:cs typeface="Times New Roman"/>
                        </a:rPr>
                        <a:t>486,17</a:t>
                      </a:r>
                    </a:p>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FF0000"/>
                          </a:solidFill>
                          <a:latin typeface="+mj-lt"/>
                          <a:ea typeface="Calibri"/>
                          <a:cs typeface="Times New Roman"/>
                        </a:rPr>
                        <a:t>0,68</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rgbClr val="0070C0"/>
                          </a:solidFill>
                          <a:latin typeface="+mj-lt"/>
                          <a:ea typeface="Times New Roman"/>
                          <a:cs typeface="Times New Roman"/>
                        </a:rPr>
                        <a:t>İSTANBUL / KARTAL / Burak Bora Anadolu Lisesi</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70C0"/>
                          </a:solidFill>
                          <a:latin typeface="+mj-lt"/>
                          <a:ea typeface="Times New Roman"/>
                          <a:cs typeface="Times New Roman"/>
                        </a:rPr>
                        <a:t>Anadolu Lisesi</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Hazırlık +4 yıl</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70C0"/>
                          </a:solidFill>
                          <a:latin typeface="+mj-lt"/>
                          <a:ea typeface="Times New Roman"/>
                          <a:cs typeface="Times New Roman"/>
                        </a:rPr>
                        <a:t>Kız/Erkek</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İngilizce</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120</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445,78</a:t>
                      </a:r>
                    </a:p>
                    <a:p>
                      <a:pPr algn="ctr">
                        <a:lnSpc>
                          <a:spcPts val="1590"/>
                        </a:lnSpc>
                        <a:spcAft>
                          <a:spcPts val="0"/>
                        </a:spcAft>
                      </a:pPr>
                      <a:r>
                        <a:rPr b="1" dirty="0" sz="1400" i="0" kern="1200" kumimoji="0" lang="tr-TR">
                          <a:solidFill>
                            <a:srgbClr val="0070C0"/>
                          </a:solidFill>
                          <a:effectLst/>
                          <a:latin typeface="+mj-lt"/>
                          <a:ea typeface="+mn-ea"/>
                          <a:cs typeface="+mn-cs"/>
                        </a:rPr>
                        <a:t>1,34</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464,19</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1,49</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70C0"/>
                          </a:solidFill>
                          <a:latin typeface="+mj-lt"/>
                          <a:ea typeface="Calibri"/>
                          <a:cs typeface="Times New Roman"/>
                        </a:rPr>
                        <a:t>480,72</a:t>
                      </a:r>
                    </a:p>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FF0000"/>
                          </a:solidFill>
                          <a:latin typeface="+mj-lt"/>
                          <a:ea typeface="Calibri"/>
                          <a:cs typeface="Times New Roman"/>
                        </a:rPr>
                        <a:t>1,34</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rgbClr val="0070C0"/>
                          </a:solidFill>
                          <a:latin typeface="+mj-lt"/>
                          <a:ea typeface="Times New Roman"/>
                          <a:cs typeface="Times New Roman"/>
                        </a:rPr>
                        <a:t>İSTANBUL / KARTAL / Burak Bora Anadolu Lisesi</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70C0"/>
                          </a:solidFill>
                          <a:latin typeface="+mj-lt"/>
                          <a:ea typeface="Times New Roman"/>
                          <a:cs typeface="Times New Roman"/>
                        </a:rPr>
                        <a:t>Anadolu Lisesi</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70C0"/>
                          </a:solidFill>
                          <a:latin typeface="+mj-lt"/>
                          <a:ea typeface="Times New Roman"/>
                          <a:cs typeface="Times New Roman"/>
                        </a:rPr>
                        <a:t>Hazırlık +4 </a:t>
                      </a:r>
                      <a:r>
                        <a:rPr dirty="0" sz="1400" lang="tr-TR">
                          <a:solidFill>
                            <a:srgbClr val="0070C0"/>
                          </a:solidFill>
                          <a:latin typeface="+mj-lt"/>
                          <a:ea typeface="Times New Roman"/>
                          <a:cs typeface="Times New Roman"/>
                        </a:rPr>
                        <a:t>yıl</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70C0"/>
                          </a:solidFill>
                          <a:latin typeface="+mj-lt"/>
                          <a:ea typeface="Times New Roman"/>
                          <a:cs typeface="Times New Roman"/>
                        </a:rPr>
                        <a:t>Kız/Erkek</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Fransızca</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30</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444,65</a:t>
                      </a:r>
                    </a:p>
                    <a:p>
                      <a:pPr algn="ctr">
                        <a:lnSpc>
                          <a:spcPts val="1590"/>
                        </a:lnSpc>
                        <a:spcAft>
                          <a:spcPts val="0"/>
                        </a:spcAft>
                      </a:pPr>
                      <a:r>
                        <a:rPr b="1" dirty="0" sz="1400" i="0" kern="1200" kumimoji="0" lang="tr-TR">
                          <a:solidFill>
                            <a:srgbClr val="0070C0"/>
                          </a:solidFill>
                          <a:effectLst/>
                          <a:latin typeface="+mj-lt"/>
                          <a:ea typeface="+mn-ea"/>
                          <a:cs typeface="+mn-cs"/>
                        </a:rPr>
                        <a:t>1,4</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463,25</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1,56</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70C0"/>
                          </a:solidFill>
                          <a:latin typeface="+mj-lt"/>
                          <a:ea typeface="Calibri"/>
                          <a:cs typeface="Times New Roman"/>
                        </a:rPr>
                        <a:t>480,50</a:t>
                      </a:r>
                    </a:p>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FF0000"/>
                          </a:solidFill>
                          <a:latin typeface="+mj-lt"/>
                          <a:ea typeface="Calibri"/>
                          <a:cs typeface="Times New Roman"/>
                        </a:rPr>
                        <a:t>1,36</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63226">
                <a:tc>
                  <a:txBody>
                    <a:bodyPr/>
                    <a:p>
                      <a:pPr algn="l">
                        <a:lnSpc>
                          <a:spcPts val="1590"/>
                        </a:lnSpc>
                        <a:spcAft>
                          <a:spcPts val="0"/>
                        </a:spcAft>
                      </a:pPr>
                      <a:r>
                        <a:rPr b="1" dirty="0" sz="1600" lang="tr-TR">
                          <a:solidFill>
                            <a:srgbClr val="FF0000"/>
                          </a:solidFill>
                          <a:latin typeface="+mj-lt"/>
                          <a:ea typeface="Times New Roman"/>
                          <a:cs typeface="Times New Roman"/>
                        </a:rPr>
                        <a:t>İSTANBUL / KARTAL / Yüksel -İlhan Alanyalı Fen Lisesi</a:t>
                      </a:r>
                      <a:endParaRPr b="1" dirty="0" sz="16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FF0000"/>
                          </a:solidFill>
                          <a:latin typeface="+mj-lt"/>
                          <a:ea typeface="Times New Roman"/>
                          <a:cs typeface="Times New Roman"/>
                        </a:rPr>
                        <a:t>Fen Lisesi</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4 yıl</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FF0000"/>
                          </a:solidFill>
                          <a:latin typeface="+mj-lt"/>
                          <a:ea typeface="Times New Roman"/>
                          <a:cs typeface="Times New Roman"/>
                        </a:rPr>
                        <a:t>Kız/Erkek</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İngilizce</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Calibri"/>
                          <a:cs typeface="Times New Roman"/>
                        </a:rPr>
                        <a:t>120</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438,82</a:t>
                      </a:r>
                    </a:p>
                    <a:p>
                      <a:pPr algn="ctr">
                        <a:lnSpc>
                          <a:spcPts val="1590"/>
                        </a:lnSpc>
                        <a:spcAft>
                          <a:spcPts val="0"/>
                        </a:spcAft>
                      </a:pPr>
                      <a:r>
                        <a:rPr b="1" dirty="0" sz="1400" i="0" kern="1200" kumimoji="0" lang="tr-TR">
                          <a:solidFill>
                            <a:srgbClr val="0070C0"/>
                          </a:solidFill>
                          <a:effectLst/>
                          <a:latin typeface="+mj-lt"/>
                          <a:ea typeface="+mn-ea"/>
                          <a:cs typeface="+mn-cs"/>
                        </a:rPr>
                        <a:t>1,76</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0070C0"/>
                          </a:solidFill>
                          <a:latin typeface="+mj-lt"/>
                        </a:rPr>
                        <a:t>456,42</a:t>
                      </a:r>
                    </a:p>
                    <a:p>
                      <a:pPr algn="ctr" defTabSz="914400" eaLnBrk="1" fontAlgn="auto" hangingPunct="1" indent="0" latinLnBrk="0" marL="0" marR="0" rtl="0">
                        <a:lnSpc>
                          <a:spcPts val="1590"/>
                        </a:lnSpc>
                        <a:spcBef>
                          <a:spcPts val="0"/>
                        </a:spcBef>
                        <a:spcAft>
                          <a:spcPts val="0"/>
                        </a:spcAft>
                        <a:buClrTx/>
                        <a:buSzTx/>
                        <a:buFontTx/>
                        <a:buNone/>
                      </a:pPr>
                      <a:r>
                        <a:rPr b="1" dirty="0" sz="1400" lang="tr-TR">
                          <a:solidFill>
                            <a:srgbClr val="FF0000"/>
                          </a:solidFill>
                          <a:latin typeface="+mj-lt"/>
                          <a:ea typeface="Calibri"/>
                          <a:cs typeface="Times New Roman"/>
                        </a:rPr>
                        <a:t>2,18</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70C0"/>
                          </a:solidFill>
                          <a:latin typeface="+mj-lt"/>
                          <a:ea typeface="Calibri"/>
                          <a:cs typeface="Times New Roman"/>
                        </a:rPr>
                        <a:t>472,34</a:t>
                      </a:r>
                    </a:p>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FF0000"/>
                          </a:solidFill>
                          <a:latin typeface="+mj-lt"/>
                          <a:ea typeface="Calibri"/>
                          <a:cs typeface="Times New Roman"/>
                        </a:rPr>
                        <a:t>2,51</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graphicFrame>
        <p:nvGraphicFramePr>
          <p:cNvPr id="4194313" name="3 Tablo"/>
          <p:cNvGraphicFramePr>
            <a:graphicFrameLocks noGrp="1"/>
          </p:cNvGraphicFramePr>
          <p:nvPr/>
        </p:nvGraphicFramePr>
        <p:xfrm>
          <a:off x="323528" y="764704"/>
          <a:ext cx="8496944" cy="5530518"/>
        </p:xfrm>
        <a:graphic>
          <a:graphicData uri="http://schemas.openxmlformats.org/drawingml/2006/table">
            <a:tbl>
              <a:tblPr/>
              <a:tblGrid>
                <a:gridCol w="2533960"/>
                <a:gridCol w="724266"/>
                <a:gridCol w="633056"/>
                <a:gridCol w="714380"/>
                <a:gridCol w="714380"/>
                <a:gridCol w="357190"/>
                <a:gridCol w="857256"/>
                <a:gridCol w="928694"/>
                <a:gridCol w="1033762"/>
              </a:tblGrid>
              <a:tr h="504056">
                <a:tc>
                  <a:txBody>
                    <a:bodyPr/>
                    <a:p>
                      <a:pPr algn="ctr">
                        <a:lnSpc>
                          <a:spcPts val="1590"/>
                        </a:lnSpc>
                        <a:spcAft>
                          <a:spcPts val="0"/>
                        </a:spcAft>
                      </a:pPr>
                      <a:r>
                        <a:rPr b="1" dirty="0" sz="1400" lang="tr-TR">
                          <a:solidFill>
                            <a:srgbClr val="0070C0"/>
                          </a:solidFill>
                          <a:latin typeface="+mj-lt"/>
                          <a:ea typeface="Times New Roman"/>
                          <a:cs typeface="Times New Roman"/>
                        </a:rPr>
                        <a:t>Okul Adı</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Okul Türü</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200" lang="tr-TR">
                          <a:solidFill>
                            <a:srgbClr val="0070C0"/>
                          </a:solidFill>
                          <a:latin typeface="+mj-lt"/>
                          <a:ea typeface="Times New Roman"/>
                          <a:cs typeface="Times New Roman"/>
                        </a:rPr>
                        <a:t>Öğretim Süresi</a:t>
                      </a:r>
                      <a:endParaRPr b="1" dirty="0" sz="12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Öğretim Şekli</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Yabancı Dili</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Kont.</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2021 </a:t>
                      </a:r>
                      <a:r>
                        <a:rPr b="1" dirty="0" sz="1400" lang="tr-TR" err="1">
                          <a:solidFill>
                            <a:srgbClr val="0070C0"/>
                          </a:solidFill>
                          <a:latin typeface="+mj-lt"/>
                          <a:ea typeface="Times New Roman"/>
                          <a:cs typeface="Times New Roman"/>
                        </a:rPr>
                        <a:t>Tb</a:t>
                      </a:r>
                      <a:r>
                        <a:rPr b="1" dirty="0" sz="1400" lang="tr-TR">
                          <a:solidFill>
                            <a:srgbClr val="0070C0"/>
                          </a:solidFill>
                          <a:latin typeface="+mj-lt"/>
                          <a:ea typeface="Times New Roman"/>
                          <a:cs typeface="Times New Roman"/>
                        </a:rPr>
                        <a:t>.P.</a:t>
                      </a:r>
                      <a:r>
                        <a:rPr baseline="0" b="1" dirty="0" sz="1400" lang="tr-TR">
                          <a:solidFill>
                            <a:srgbClr val="0070C0"/>
                          </a:solidFill>
                          <a:latin typeface="+mj-lt"/>
                          <a:ea typeface="Times New Roman"/>
                          <a:cs typeface="Times New Roman"/>
                        </a:rPr>
                        <a:t>           </a:t>
                      </a:r>
                      <a:r>
                        <a:rPr b="1" dirty="0" sz="1400" lang="tr-TR">
                          <a:solidFill>
                            <a:srgbClr val="FF0000"/>
                          </a:solidFill>
                          <a:latin typeface="+mj-lt"/>
                          <a:ea typeface="Times New Roman"/>
                          <a:cs typeface="Times New Roman"/>
                        </a:rPr>
                        <a:t>Yüz.Dil.</a:t>
                      </a:r>
                      <a:endParaRPr b="1"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kern="1200" kumimoji="0" lang="tr-TR" strike="noStrike" u="none">
                          <a:solidFill>
                            <a:srgbClr val="0070C0"/>
                          </a:solidFill>
                          <a:latin typeface="+mj-lt"/>
                          <a:ea typeface="Times New Roman"/>
                          <a:cs typeface="Times New Roman"/>
                        </a:rPr>
                        <a:t>2022</a:t>
                      </a:r>
                      <a:r>
                        <a:rPr baseline="0" b="1" dirty="0" sz="1400" kern="1200" kumimoji="0" lang="tr-TR" strike="noStrike" u="none">
                          <a:solidFill>
                            <a:srgbClr val="0070C0"/>
                          </a:solidFill>
                          <a:latin typeface="+mj-lt"/>
                          <a:ea typeface="Times New Roman"/>
                          <a:cs typeface="Times New Roman"/>
                        </a:rPr>
                        <a:t> </a:t>
                      </a:r>
                      <a:r>
                        <a:rPr b="1" dirty="0" sz="1400" kern="1200" kumimoji="0" lang="tr-TR" err="1" strike="noStrike" u="none">
                          <a:solidFill>
                            <a:srgbClr val="0070C0"/>
                          </a:solidFill>
                          <a:latin typeface="+mj-lt"/>
                          <a:ea typeface="Times New Roman"/>
                          <a:cs typeface="Times New Roman"/>
                        </a:rPr>
                        <a:t>Tab</a:t>
                      </a:r>
                      <a:r>
                        <a:rPr b="1" dirty="0" sz="1400" kern="1200" kumimoji="0" lang="tr-TR" strike="noStrike" u="none">
                          <a:solidFill>
                            <a:srgbClr val="0070C0"/>
                          </a:solidFill>
                          <a:latin typeface="+mj-lt"/>
                          <a:ea typeface="Times New Roman"/>
                          <a:cs typeface="Times New Roman"/>
                        </a:rPr>
                        <a:t>.</a:t>
                      </a:r>
                      <a:r>
                        <a:rPr baseline="0" b="1" dirty="0" sz="1400" kern="1200" kumimoji="0" lang="tr-TR" strike="noStrike" u="none">
                          <a:solidFill>
                            <a:srgbClr val="0070C0"/>
                          </a:solidFill>
                          <a:latin typeface="+mj-lt"/>
                          <a:ea typeface="Times New Roman"/>
                          <a:cs typeface="Times New Roman"/>
                        </a:rPr>
                        <a:t>P. </a:t>
                      </a:r>
                      <a:r>
                        <a:rPr b="1" dirty="0" sz="1400" kern="1200" kumimoji="0" lang="tr-TR" strike="noStrike" u="none">
                          <a:solidFill>
                            <a:srgbClr val="FF0000"/>
                          </a:solidFill>
                          <a:latin typeface="+mj-lt"/>
                          <a:ea typeface="Times New Roman"/>
                          <a:cs typeface="Times New Roman"/>
                        </a:rPr>
                        <a:t>Yüz.Dil.</a:t>
                      </a:r>
                      <a:endParaRPr b="1"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strike="noStrike" u="none">
                          <a:solidFill>
                            <a:srgbClr val="0070C0"/>
                          </a:solidFill>
                          <a:latin typeface="+mj-lt"/>
                          <a:ea typeface="Times New Roman"/>
                          <a:cs typeface="Times New Roman"/>
                        </a:rPr>
                        <a:t>2023</a:t>
                      </a:r>
                      <a:r>
                        <a:rPr baseline="0" b="1" dirty="0" sz="1600" kern="1200" kumimoji="0" lang="tr-TR" strike="noStrike" u="none">
                          <a:solidFill>
                            <a:srgbClr val="0070C0"/>
                          </a:solidFill>
                          <a:latin typeface="+mj-lt"/>
                          <a:ea typeface="Times New Roman"/>
                          <a:cs typeface="Times New Roman"/>
                        </a:rPr>
                        <a:t> </a:t>
                      </a:r>
                      <a:r>
                        <a:rPr b="1" dirty="0" sz="1600" kern="1200" kumimoji="0" lang="tr-TR" err="1" strike="noStrike" u="none">
                          <a:solidFill>
                            <a:srgbClr val="0070C0"/>
                          </a:solidFill>
                          <a:latin typeface="+mj-lt"/>
                          <a:ea typeface="Times New Roman"/>
                          <a:cs typeface="Times New Roman"/>
                        </a:rPr>
                        <a:t>Tab</a:t>
                      </a:r>
                      <a:r>
                        <a:rPr b="1" dirty="0" sz="1600" kern="1200" kumimoji="0" lang="tr-TR" strike="noStrike" u="none">
                          <a:solidFill>
                            <a:srgbClr val="0070C0"/>
                          </a:solidFill>
                          <a:latin typeface="+mj-lt"/>
                          <a:ea typeface="Times New Roman"/>
                          <a:cs typeface="Times New Roman"/>
                        </a:rPr>
                        <a:t>.</a:t>
                      </a:r>
                      <a:r>
                        <a:rPr baseline="0" b="1" dirty="0" sz="1600" kern="1200" kumimoji="0" lang="tr-TR" strike="noStrike" u="none">
                          <a:solidFill>
                            <a:srgbClr val="0070C0"/>
                          </a:solidFill>
                          <a:latin typeface="+mj-lt"/>
                          <a:ea typeface="Times New Roman"/>
                          <a:cs typeface="Times New Roman"/>
                        </a:rPr>
                        <a:t>P. </a:t>
                      </a:r>
                      <a:r>
                        <a:rPr b="1" dirty="0" sz="1600" kern="1200" kumimoji="0" lang="tr-TR" strike="noStrike" u="none">
                          <a:solidFill>
                            <a:srgbClr val="FF0000"/>
                          </a:solidFill>
                          <a:latin typeface="+mj-lt"/>
                          <a:ea typeface="Times New Roman"/>
                          <a:cs typeface="Times New Roman"/>
                        </a:rPr>
                        <a:t>Yüz.Dil.</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443561">
                <a:tc>
                  <a:txBody>
                    <a:bodyPr/>
                    <a:p>
                      <a:pPr algn="l">
                        <a:lnSpc>
                          <a:spcPts val="1590"/>
                        </a:lnSpc>
                        <a:spcAft>
                          <a:spcPts val="0"/>
                        </a:spcAft>
                      </a:pPr>
                      <a:r>
                        <a:rPr b="1" dirty="0" sz="1400" kern="1200" kumimoji="0" lang="tr-TR">
                          <a:solidFill>
                            <a:srgbClr val="FF0000"/>
                          </a:solidFill>
                          <a:latin typeface="+mj-lt"/>
                          <a:ea typeface="Times New Roman"/>
                          <a:cs typeface="Times New Roman"/>
                        </a:rPr>
                        <a:t>İSTANBUL / ÜSKÜDAR / </a:t>
                      </a:r>
                      <a:r>
                        <a:rPr b="1" dirty="0" sz="1400" kern="1200" kumimoji="0" lang="tr-TR" err="1">
                          <a:solidFill>
                            <a:srgbClr val="FF0000"/>
                          </a:solidFill>
                          <a:latin typeface="+mj-lt"/>
                          <a:ea typeface="Times New Roman"/>
                          <a:cs typeface="Times New Roman"/>
                        </a:rPr>
                        <a:t>Validebağ</a:t>
                      </a:r>
                      <a:r>
                        <a:rPr b="1" dirty="0" sz="1400" kern="1200" kumimoji="0" lang="tr-TR">
                          <a:solidFill>
                            <a:srgbClr val="FF0000"/>
                          </a:solidFill>
                          <a:latin typeface="+mj-lt"/>
                          <a:ea typeface="Times New Roman"/>
                          <a:cs typeface="Times New Roman"/>
                        </a:rPr>
                        <a:t> Fen Lisesi</a:t>
                      </a:r>
                      <a:endParaRPr b="1" dirty="0" sz="1400" kern="1200" kumimoji="0" lang="tr-TR">
                        <a:solidFill>
                          <a:schemeClr val="tx1"/>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Fen Lisesi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Hazırlık + 4 yıl</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Kız/Erkek</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İngilizce</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Calibri"/>
                          <a:cs typeface="Times New Roman"/>
                        </a:rPr>
                        <a:t>90</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446,53</a:t>
                      </a:r>
                    </a:p>
                    <a:p>
                      <a:pPr algn="ctr">
                        <a:lnSpc>
                          <a:spcPts val="1590"/>
                        </a:lnSpc>
                        <a:spcAft>
                          <a:spcPts val="0"/>
                        </a:spcAft>
                      </a:pPr>
                      <a:r>
                        <a:rPr b="1" dirty="0" sz="1400" i="0" kern="1200" kumimoji="0" lang="tr-TR">
                          <a:solidFill>
                            <a:srgbClr val="0070C0"/>
                          </a:solidFill>
                          <a:effectLst/>
                          <a:latin typeface="+mj-lt"/>
                          <a:ea typeface="+mn-ea"/>
                          <a:cs typeface="+mn-cs"/>
                        </a:rPr>
                        <a:t>1,3</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465,94</a:t>
                      </a:r>
                    </a:p>
                    <a:p>
                      <a:pPr algn="ctr">
                        <a:lnSpc>
                          <a:spcPts val="1590"/>
                        </a:lnSpc>
                        <a:spcAft>
                          <a:spcPts val="0"/>
                        </a:spcAft>
                      </a:pPr>
                      <a:r>
                        <a:rPr b="1" dirty="0" sz="1400" kern="1200" kumimoji="0" lang="tr-TR">
                          <a:solidFill>
                            <a:srgbClr val="FF0000"/>
                          </a:solidFill>
                          <a:latin typeface="+mj-lt"/>
                          <a:ea typeface="Calibri"/>
                          <a:cs typeface="Times New Roman"/>
                        </a:rPr>
                        <a:t>1,34</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478,98</a:t>
                      </a:r>
                    </a:p>
                    <a:p>
                      <a:pPr algn="ctr">
                        <a:lnSpc>
                          <a:spcPts val="1590"/>
                        </a:lnSpc>
                        <a:spcAft>
                          <a:spcPts val="0"/>
                        </a:spcAft>
                      </a:pPr>
                      <a:r>
                        <a:rPr b="1" dirty="0" sz="1600" i="0" kern="1200" kumimoji="0" lang="tr-TR">
                          <a:solidFill>
                            <a:srgbClr val="FF0000"/>
                          </a:solidFill>
                          <a:latin typeface="+mj-lt"/>
                          <a:ea typeface="+mn-ea"/>
                          <a:cs typeface="+mn-cs"/>
                        </a:rPr>
                        <a:t>1,53</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kern="1200" kumimoji="0" lang="tr-TR">
                          <a:solidFill>
                            <a:srgbClr val="FF0000"/>
                          </a:solidFill>
                          <a:latin typeface="+mj-lt"/>
                          <a:ea typeface="Calibri"/>
                          <a:cs typeface="Times New Roman"/>
                        </a:rPr>
                        <a:t>İSTANBUL/MALTEPE/Şehit</a:t>
                      </a:r>
                      <a:r>
                        <a:rPr baseline="0" b="1" dirty="0" sz="1400" kern="1200" kumimoji="0" lang="tr-TR">
                          <a:solidFill>
                            <a:srgbClr val="FF0000"/>
                          </a:solidFill>
                          <a:latin typeface="+mj-lt"/>
                          <a:ea typeface="Calibri"/>
                          <a:cs typeface="Times New Roman"/>
                        </a:rPr>
                        <a:t> İlhan </a:t>
                      </a:r>
                      <a:r>
                        <a:rPr baseline="0" b="1" dirty="0" sz="1400" kern="1200" kumimoji="0" lang="tr-TR" err="1">
                          <a:solidFill>
                            <a:srgbClr val="FF0000"/>
                          </a:solidFill>
                          <a:latin typeface="+mj-lt"/>
                          <a:ea typeface="Calibri"/>
                          <a:cs typeface="Times New Roman"/>
                        </a:rPr>
                        <a:t>Varank</a:t>
                      </a:r>
                      <a:r>
                        <a:rPr baseline="0" b="1" dirty="0" sz="1400" kern="1200" kumimoji="0" lang="tr-TR">
                          <a:solidFill>
                            <a:srgbClr val="FF0000"/>
                          </a:solidFill>
                          <a:latin typeface="+mj-lt"/>
                          <a:ea typeface="Calibri"/>
                          <a:cs typeface="Times New Roman"/>
                        </a:rPr>
                        <a:t> Fen L.</a:t>
                      </a:r>
                      <a:endParaRPr b="1"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Calibri"/>
                          <a:cs typeface="Times New Roman"/>
                        </a:rPr>
                        <a:t>Fen Lisesi</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Hazırlık + 4 yıl</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Kız/Erkek</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err="1">
                          <a:solidFill>
                            <a:srgbClr val="FF0066"/>
                          </a:solidFill>
                          <a:latin typeface="+mj-lt"/>
                          <a:ea typeface="Calibri"/>
                          <a:cs typeface="Times New Roman"/>
                        </a:rPr>
                        <a:t>Aimanca</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Calibri"/>
                          <a:cs typeface="Times New Roman"/>
                        </a:rPr>
                        <a:t>150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i="0" kern="1200" kumimoji="0" lang="tr-TR">
                          <a:solidFill>
                            <a:srgbClr val="0070C0"/>
                          </a:solidFill>
                          <a:effectLst/>
                          <a:latin typeface="+mj-lt"/>
                          <a:ea typeface="+mn-ea"/>
                          <a:cs typeface="+mn-cs"/>
                        </a:rPr>
                        <a:t>-</a:t>
                      </a:r>
                      <a:r>
                        <a:rPr baseline="0" b="1" dirty="0" sz="1400" i="0" kern="1200" kumimoji="0" lang="tr-TR">
                          <a:solidFill>
                            <a:srgbClr val="0070C0"/>
                          </a:solidFill>
                          <a:effectLst/>
                          <a:latin typeface="+mj-lt"/>
                          <a:ea typeface="+mn-ea"/>
                          <a:cs typeface="+mn-cs"/>
                        </a:rPr>
                        <a:t> - -</a:t>
                      </a:r>
                      <a:endParaRPr b="1" dirty="0" sz="1400" i="0" kern="1200" kumimoji="0" lang="tr-TR">
                        <a:solidFill>
                          <a:srgbClr val="0070C0"/>
                        </a:solidFill>
                        <a:effectLst/>
                        <a:latin typeface="+mj-lt"/>
                        <a:ea typeface="+mn-ea"/>
                        <a:cs typeface="+mn-cs"/>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 -</a:t>
                      </a:r>
                      <a:r>
                        <a:rPr baseline="0" b="1" dirty="0" sz="1400" lang="tr-TR">
                          <a:solidFill>
                            <a:srgbClr val="0070C0"/>
                          </a:solidFill>
                          <a:latin typeface="+mj-lt"/>
                        </a:rPr>
                        <a:t> -</a:t>
                      </a:r>
                      <a:endParaRPr b="1"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472,03</a:t>
                      </a:r>
                    </a:p>
                    <a:p>
                      <a:pPr algn="ctr">
                        <a:lnSpc>
                          <a:spcPts val="1590"/>
                        </a:lnSpc>
                        <a:spcAft>
                          <a:spcPts val="0"/>
                        </a:spcAft>
                      </a:pPr>
                      <a:r>
                        <a:rPr b="1" dirty="0" sz="1600" i="0" kern="1200" kumimoji="0" lang="tr-TR">
                          <a:solidFill>
                            <a:srgbClr val="FF0000"/>
                          </a:solidFill>
                          <a:latin typeface="+mj-lt"/>
                          <a:ea typeface="+mn-ea"/>
                          <a:cs typeface="+mn-cs"/>
                        </a:rPr>
                        <a:t>2,55</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lang="tr-TR">
                          <a:solidFill>
                            <a:srgbClr val="FF0000"/>
                          </a:solidFill>
                          <a:latin typeface="+mj-lt"/>
                          <a:ea typeface="Calibri"/>
                          <a:cs typeface="Times New Roman"/>
                        </a:rPr>
                        <a:t>İSTANBUL/MALTEPE/Şehit</a:t>
                      </a:r>
                      <a:r>
                        <a:rPr baseline="0" b="1" dirty="0" sz="1400" lang="tr-TR">
                          <a:solidFill>
                            <a:srgbClr val="FF0000"/>
                          </a:solidFill>
                          <a:latin typeface="+mj-lt"/>
                          <a:ea typeface="Calibri"/>
                          <a:cs typeface="Times New Roman"/>
                        </a:rPr>
                        <a:t> İlhan </a:t>
                      </a:r>
                      <a:r>
                        <a:rPr baseline="0" b="1" dirty="0" sz="1400" lang="tr-TR" err="1">
                          <a:solidFill>
                            <a:srgbClr val="FF0000"/>
                          </a:solidFill>
                          <a:latin typeface="+mj-lt"/>
                          <a:ea typeface="Calibri"/>
                          <a:cs typeface="Times New Roman"/>
                        </a:rPr>
                        <a:t>Varank</a:t>
                      </a:r>
                      <a:r>
                        <a:rPr baseline="0" b="1" dirty="0" sz="1400" lang="tr-TR">
                          <a:solidFill>
                            <a:srgbClr val="FF0000"/>
                          </a:solidFill>
                          <a:latin typeface="+mj-lt"/>
                          <a:ea typeface="Calibri"/>
                          <a:cs typeface="Times New Roman"/>
                        </a:rPr>
                        <a:t> Fen L.</a:t>
                      </a:r>
                      <a:endParaRPr b="1"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Calibri"/>
                          <a:cs typeface="Times New Roman"/>
                        </a:rPr>
                        <a:t>Fen Lisesi</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Hazırlık + 4 yıl</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Kız/Erkek</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İngilizce</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Calibri"/>
                          <a:cs typeface="Times New Roman"/>
                        </a:rPr>
                        <a:t>150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i="0" kern="1200" kumimoji="0" lang="tr-TR">
                          <a:solidFill>
                            <a:srgbClr val="0070C0"/>
                          </a:solidFill>
                          <a:effectLst/>
                          <a:latin typeface="+mj-lt"/>
                          <a:ea typeface="+mn-ea"/>
                          <a:cs typeface="+mn-cs"/>
                        </a:rPr>
                        <a:t>432,53</a:t>
                      </a:r>
                      <a:r>
                        <a:rPr baseline="0" b="1" dirty="0" sz="1400" i="0" kern="1200" kumimoji="0" lang="tr-TR">
                          <a:solidFill>
                            <a:srgbClr val="0070C0"/>
                          </a:solidFill>
                          <a:effectLst/>
                          <a:latin typeface="+mj-lt"/>
                          <a:ea typeface="+mn-ea"/>
                          <a:cs typeface="+mn-cs"/>
                        </a:rPr>
                        <a:t>             </a:t>
                      </a:r>
                      <a:endParaRPr b="1" dirty="0" sz="1400" i="0" kern="1200" kumimoji="0" lang="tr-TR">
                        <a:solidFill>
                          <a:srgbClr val="0070C0"/>
                        </a:solidFill>
                        <a:effectLst/>
                        <a:latin typeface="+mj-lt"/>
                        <a:ea typeface="+mn-ea"/>
                        <a:cs typeface="+mn-cs"/>
                      </a:endParaRPr>
                    </a:p>
                    <a:p>
                      <a:pPr algn="ctr">
                        <a:lnSpc>
                          <a:spcPts val="1590"/>
                        </a:lnSpc>
                        <a:spcAft>
                          <a:spcPts val="0"/>
                        </a:spcAft>
                      </a:pPr>
                      <a:r>
                        <a:rPr b="1" dirty="0" sz="1400" lang="tr-TR">
                          <a:solidFill>
                            <a:srgbClr val="0070C0"/>
                          </a:solidFill>
                          <a:latin typeface="+mj-lt"/>
                          <a:ea typeface="Calibri"/>
                          <a:cs typeface="Times New Roman"/>
                        </a:rPr>
                        <a:t>2,2</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450,47</a:t>
                      </a:r>
                    </a:p>
                    <a:p>
                      <a:pPr algn="ctr">
                        <a:lnSpc>
                          <a:spcPts val="1590"/>
                        </a:lnSpc>
                        <a:spcAft>
                          <a:spcPts val="0"/>
                        </a:spcAft>
                      </a:pPr>
                      <a:r>
                        <a:rPr b="1" dirty="0" sz="1400" kern="1200" kumimoji="0" lang="tr-TR">
                          <a:solidFill>
                            <a:srgbClr val="FF0000"/>
                          </a:solidFill>
                          <a:latin typeface="+mj-lt"/>
                          <a:ea typeface="Times New Roman"/>
                          <a:cs typeface="Times New Roman"/>
                        </a:rPr>
                        <a:t>2,77</a:t>
                      </a:r>
                      <a:endParaRPr b="1"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471,73</a:t>
                      </a:r>
                    </a:p>
                    <a:p>
                      <a:pPr algn="ctr">
                        <a:lnSpc>
                          <a:spcPts val="1590"/>
                        </a:lnSpc>
                        <a:spcAft>
                          <a:spcPts val="0"/>
                        </a:spcAft>
                      </a:pPr>
                      <a:r>
                        <a:rPr b="1" dirty="0" sz="1600" i="0" kern="1200" kumimoji="0" lang="tr-TR">
                          <a:solidFill>
                            <a:srgbClr val="FF0000"/>
                          </a:solidFill>
                          <a:latin typeface="+mj-lt"/>
                          <a:ea typeface="+mn-ea"/>
                          <a:cs typeface="+mn-cs"/>
                        </a:rPr>
                        <a:t>2,67</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kern="1200" kumimoji="0" lang="tr-TR">
                          <a:solidFill>
                            <a:srgbClr val="0070C0"/>
                          </a:solidFill>
                          <a:latin typeface="+mj-lt"/>
                          <a:ea typeface="Calibri"/>
                          <a:cs typeface="Times New Roman"/>
                        </a:rPr>
                        <a:t>İSTANBUL/KARTAL/Köy</a:t>
                      </a:r>
                      <a:r>
                        <a:rPr baseline="0" b="1" dirty="0" sz="1400" kern="1200" kumimoji="0" lang="tr-TR">
                          <a:solidFill>
                            <a:srgbClr val="0070C0"/>
                          </a:solidFill>
                          <a:latin typeface="+mj-lt"/>
                          <a:ea typeface="Calibri"/>
                          <a:cs typeface="Times New Roman"/>
                        </a:rPr>
                        <a:t>        Hizmetleri Anadolu Lisesi</a:t>
                      </a:r>
                      <a:endParaRPr b="1" dirty="0" sz="1400" kern="1200" kumimoji="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kern="1200" kumimoji="0" lang="tr-TR">
                          <a:solidFill>
                            <a:srgbClr val="FF0000"/>
                          </a:solidFill>
                          <a:latin typeface="+mj-lt"/>
                          <a:ea typeface="Times New Roman"/>
                          <a:cs typeface="Times New Roman"/>
                        </a:rPr>
                        <a:t>Anadolu Lisesi</a:t>
                      </a:r>
                      <a:endParaRPr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FF0000"/>
                          </a:solidFill>
                          <a:latin typeface="+mj-lt"/>
                          <a:ea typeface="Times New Roman"/>
                          <a:cs typeface="Times New Roman"/>
                        </a:rPr>
                        <a:t>4 yıl</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FF0000"/>
                          </a:solidFill>
                          <a:latin typeface="+mj-lt"/>
                          <a:ea typeface="Times New Roman"/>
                          <a:cs typeface="Times New Roman"/>
                        </a:rPr>
                        <a:t>Kız/Erkek</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FF0000"/>
                          </a:solidFill>
                          <a:latin typeface="+mj-lt"/>
                          <a:ea typeface="Times New Roman"/>
                          <a:cs typeface="Times New Roman"/>
                        </a:rPr>
                        <a:t>İngilizce</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Calibri"/>
                          <a:cs typeface="Times New Roman"/>
                        </a:rPr>
                        <a:t>180</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426,99</a:t>
                      </a:r>
                    </a:p>
                    <a:p>
                      <a:pPr algn="ctr">
                        <a:lnSpc>
                          <a:spcPts val="1590"/>
                        </a:lnSpc>
                        <a:spcAft>
                          <a:spcPts val="0"/>
                        </a:spcAft>
                      </a:pPr>
                      <a:r>
                        <a:rPr b="1" dirty="0" sz="1400" i="0" kern="1200" kumimoji="0" lang="tr-TR">
                          <a:solidFill>
                            <a:srgbClr val="0070C0"/>
                          </a:solidFill>
                          <a:effectLst/>
                          <a:latin typeface="+mj-lt"/>
                          <a:ea typeface="+mn-ea"/>
                          <a:cs typeface="+mn-cs"/>
                        </a:rPr>
                        <a:t>2,66</a:t>
                      </a:r>
                      <a:endParaRPr b="1" dirty="0" sz="1400" kern="1200" kumimoji="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446,80</a:t>
                      </a:r>
                    </a:p>
                    <a:p>
                      <a:pPr algn="ctr">
                        <a:lnSpc>
                          <a:spcPts val="1590"/>
                        </a:lnSpc>
                        <a:spcAft>
                          <a:spcPts val="0"/>
                        </a:spcAft>
                      </a:pPr>
                      <a:r>
                        <a:rPr b="1" dirty="0" sz="1400" kern="1200" kumimoji="0" lang="tr-TR">
                          <a:solidFill>
                            <a:srgbClr val="FF0000"/>
                          </a:solidFill>
                          <a:latin typeface="+mj-lt"/>
                          <a:ea typeface="Calibri"/>
                          <a:cs typeface="Times New Roman"/>
                        </a:rPr>
                        <a:t>3,18</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468,42</a:t>
                      </a:r>
                    </a:p>
                    <a:p>
                      <a:pPr algn="ctr">
                        <a:lnSpc>
                          <a:spcPts val="1590"/>
                        </a:lnSpc>
                        <a:spcAft>
                          <a:spcPts val="0"/>
                        </a:spcAft>
                      </a:pPr>
                      <a:r>
                        <a:rPr b="1" dirty="0" sz="1600" i="0" kern="1200" kumimoji="0" lang="tr-TR">
                          <a:solidFill>
                            <a:srgbClr val="FF0000"/>
                          </a:solidFill>
                          <a:latin typeface="+mj-lt"/>
                          <a:ea typeface="+mn-ea"/>
                          <a:cs typeface="+mn-cs"/>
                        </a:rPr>
                        <a:t>3,26</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kern="1200" kumimoji="0" lang="tr-TR">
                          <a:solidFill>
                            <a:srgbClr val="FF0000"/>
                          </a:solidFill>
                          <a:latin typeface="+mj-lt"/>
                          <a:ea typeface="Times New Roman"/>
                          <a:cs typeface="Times New Roman"/>
                        </a:rPr>
                        <a:t>İSTANBUL / MALTEPE Fen Lisesi</a:t>
                      </a:r>
                      <a:endParaRPr b="1"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400" kern="1200" kumimoji="0" lang="tr-TR">
                          <a:solidFill>
                            <a:srgbClr val="FF0066"/>
                          </a:solidFill>
                          <a:latin typeface="+mj-lt"/>
                          <a:ea typeface="Times New Roman"/>
                          <a:cs typeface="Times New Roman"/>
                        </a:rPr>
                        <a:t>Fen Lisesi</a:t>
                      </a:r>
                      <a:endParaRPr dirty="0" sz="1400" kern="1200" kumimoji="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Hazırlık + 4 yıl</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Kız/Erkek</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İngilizce</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66"/>
                          </a:solidFill>
                          <a:latin typeface="+mj-lt"/>
                          <a:ea typeface="Times New Roman"/>
                          <a:cs typeface="Times New Roman"/>
                        </a:rPr>
                        <a:t>170</a:t>
                      </a:r>
                      <a:endParaRPr dirty="0" sz="14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423,58                 2,95</a:t>
                      </a:r>
                      <a:endParaRPr b="1" dirty="0" sz="1400" kern="1200" kumimoji="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442,63</a:t>
                      </a:r>
                    </a:p>
                    <a:p>
                      <a:pPr algn="ctr">
                        <a:lnSpc>
                          <a:spcPts val="1590"/>
                        </a:lnSpc>
                        <a:spcAft>
                          <a:spcPts val="0"/>
                        </a:spcAft>
                      </a:pPr>
                      <a:r>
                        <a:rPr b="1" dirty="0" sz="1400" kern="1200" kumimoji="0" lang="tr-TR">
                          <a:solidFill>
                            <a:srgbClr val="FF0000"/>
                          </a:solidFill>
                          <a:latin typeface="+mj-lt"/>
                          <a:ea typeface="Calibri"/>
                          <a:cs typeface="Times New Roman"/>
                        </a:rPr>
                        <a:t>3,66</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466,23</a:t>
                      </a:r>
                    </a:p>
                    <a:p>
                      <a:pPr algn="ctr">
                        <a:lnSpc>
                          <a:spcPts val="1590"/>
                        </a:lnSpc>
                        <a:spcAft>
                          <a:spcPts val="0"/>
                        </a:spcAft>
                      </a:pPr>
                      <a:r>
                        <a:rPr b="1" dirty="0" sz="1600" i="0" kern="1200" kumimoji="0" lang="tr-TR">
                          <a:solidFill>
                            <a:srgbClr val="FF0000"/>
                          </a:solidFill>
                          <a:latin typeface="+mj-lt"/>
                          <a:ea typeface="+mn-ea"/>
                          <a:cs typeface="+mn-cs"/>
                        </a:rPr>
                        <a:t>3,61</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kern="1200" kumimoji="0" lang="tr-TR">
                          <a:solidFill>
                            <a:srgbClr val="FF0000"/>
                          </a:solidFill>
                          <a:latin typeface="+mj-lt"/>
                          <a:ea typeface="Times New Roman"/>
                          <a:cs typeface="Times New Roman"/>
                        </a:rPr>
                        <a:t>İSTANBUL / PENDİK / Gönüllü Hizmet V. Mustafa Saffet Fen</a:t>
                      </a:r>
                      <a:r>
                        <a:rPr baseline="0" b="1" dirty="0" sz="1400" kern="1200" kumimoji="0" lang="tr-TR">
                          <a:solidFill>
                            <a:srgbClr val="FF0000"/>
                          </a:solidFill>
                          <a:latin typeface="+mj-lt"/>
                          <a:ea typeface="Times New Roman"/>
                          <a:cs typeface="Times New Roman"/>
                        </a:rPr>
                        <a:t> L.</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Calibri"/>
                          <a:cs typeface="Times New Roman"/>
                        </a:rPr>
                        <a:t>Fen</a:t>
                      </a:r>
                      <a:r>
                        <a:rPr baseline="0" dirty="0" sz="1400" lang="tr-TR">
                          <a:solidFill>
                            <a:srgbClr val="FF0000"/>
                          </a:solidFill>
                          <a:latin typeface="+mj-lt"/>
                          <a:ea typeface="Calibri"/>
                          <a:cs typeface="Times New Roman"/>
                        </a:rPr>
                        <a:t> Lisesi</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4 yıl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Kız/Erkek</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İngilizce</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Calibri"/>
                          <a:cs typeface="Times New Roman"/>
                        </a:rPr>
                        <a:t>120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419,38</a:t>
                      </a:r>
                    </a:p>
                    <a:p>
                      <a:pPr algn="ctr">
                        <a:lnSpc>
                          <a:spcPts val="1590"/>
                        </a:lnSpc>
                        <a:spcAft>
                          <a:spcPts val="0"/>
                        </a:spcAft>
                      </a:pPr>
                      <a:r>
                        <a:rPr b="1" dirty="0" sz="1400" i="0" kern="1200" kumimoji="0" lang="tr-TR">
                          <a:solidFill>
                            <a:srgbClr val="0070C0"/>
                          </a:solidFill>
                          <a:effectLst/>
                          <a:latin typeface="+mj-lt"/>
                          <a:ea typeface="+mn-ea"/>
                          <a:cs typeface="+mn-cs"/>
                        </a:rPr>
                        <a:t>3,32</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442,27</a:t>
                      </a:r>
                    </a:p>
                    <a:p>
                      <a:pPr algn="ctr">
                        <a:lnSpc>
                          <a:spcPts val="1590"/>
                        </a:lnSpc>
                        <a:spcAft>
                          <a:spcPts val="0"/>
                        </a:spcAft>
                      </a:pPr>
                      <a:r>
                        <a:rPr b="1" dirty="0" sz="1400" kern="1200" kumimoji="0" lang="tr-TR">
                          <a:solidFill>
                            <a:srgbClr val="FF0000"/>
                          </a:solidFill>
                          <a:latin typeface="+mj-lt"/>
                          <a:ea typeface="Calibri"/>
                          <a:cs typeface="Times New Roman"/>
                        </a:rPr>
                        <a:t>3,7</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kern="1200" kumimoji="0" lang="tr-TR">
                          <a:solidFill>
                            <a:srgbClr val="0070C0"/>
                          </a:solidFill>
                          <a:latin typeface="+mj-lt"/>
                          <a:ea typeface="Calibri"/>
                          <a:cs typeface="Times New Roman"/>
                        </a:rPr>
                        <a:t>468,53</a:t>
                      </a:r>
                    </a:p>
                    <a:p>
                      <a:pPr algn="ctr">
                        <a:lnSpc>
                          <a:spcPts val="1590"/>
                        </a:lnSpc>
                        <a:spcAft>
                          <a:spcPts val="0"/>
                        </a:spcAft>
                      </a:pPr>
                      <a:r>
                        <a:rPr b="1" dirty="0" sz="1600" kern="1200" kumimoji="0" lang="tr-TR">
                          <a:solidFill>
                            <a:srgbClr val="FF0000"/>
                          </a:solidFill>
                          <a:latin typeface="+mj-lt"/>
                          <a:ea typeface="Calibri"/>
                          <a:cs typeface="Times New Roman"/>
                        </a:rPr>
                        <a:t>3,25</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lang="tr-TR">
                          <a:solidFill>
                            <a:srgbClr val="0070C0"/>
                          </a:solidFill>
                          <a:latin typeface="+mj-lt"/>
                          <a:ea typeface="Times New Roman"/>
                          <a:cs typeface="Times New Roman"/>
                        </a:rPr>
                        <a:t>İSTANBUL / KARTAL / Kartal Anadolu Lisesi</a:t>
                      </a:r>
                      <a:endParaRPr b="1"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Anadolu Lisesi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kern="1200" kumimoji="0" lang="tr-TR">
                          <a:solidFill>
                            <a:srgbClr val="0070C0"/>
                          </a:solidFill>
                          <a:latin typeface="+mj-lt"/>
                          <a:ea typeface="Times New Roman"/>
                          <a:cs typeface="Times New Roman"/>
                        </a:rPr>
                        <a:t>Hazırlık + 4 yıl</a:t>
                      </a:r>
                      <a:endParaRPr dirty="0" sz="1400" kern="1200" kumimoji="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Kız/Erkek</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Almanca</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90</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409,88</a:t>
                      </a:r>
                    </a:p>
                    <a:p>
                      <a:pPr algn="ctr">
                        <a:lnSpc>
                          <a:spcPts val="1590"/>
                        </a:lnSpc>
                        <a:spcAft>
                          <a:spcPts val="0"/>
                        </a:spcAft>
                      </a:pPr>
                      <a:r>
                        <a:rPr b="1" dirty="0" sz="1400" i="0" kern="1200" kumimoji="0" lang="tr-TR">
                          <a:solidFill>
                            <a:srgbClr val="0070C0"/>
                          </a:solidFill>
                          <a:effectLst/>
                          <a:latin typeface="+mj-lt"/>
                          <a:ea typeface="+mn-ea"/>
                          <a:cs typeface="+mn-cs"/>
                        </a:rPr>
                        <a:t>4,42</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439,25</a:t>
                      </a:r>
                    </a:p>
                    <a:p>
                      <a:pPr algn="ctr">
                        <a:lnSpc>
                          <a:spcPts val="1590"/>
                        </a:lnSpc>
                        <a:spcAft>
                          <a:spcPts val="0"/>
                        </a:spcAft>
                      </a:pPr>
                      <a:r>
                        <a:rPr b="1" dirty="0" sz="1400" kern="1200" kumimoji="0" lang="tr-TR">
                          <a:solidFill>
                            <a:srgbClr val="FF0000"/>
                          </a:solidFill>
                          <a:latin typeface="+mj-lt"/>
                          <a:ea typeface="Calibri"/>
                          <a:cs typeface="Times New Roman"/>
                        </a:rPr>
                        <a:t>4,07</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469,07</a:t>
                      </a:r>
                    </a:p>
                    <a:p>
                      <a:pPr algn="ctr">
                        <a:lnSpc>
                          <a:spcPts val="1590"/>
                        </a:lnSpc>
                        <a:spcAft>
                          <a:spcPts val="0"/>
                        </a:spcAft>
                      </a:pPr>
                      <a:r>
                        <a:rPr b="1" dirty="0" sz="1600" i="0" kern="1200" kumimoji="0" lang="tr-TR">
                          <a:solidFill>
                            <a:srgbClr val="FF0000"/>
                          </a:solidFill>
                          <a:latin typeface="+mj-lt"/>
                          <a:ea typeface="+mn-ea"/>
                          <a:cs typeface="+mn-cs"/>
                        </a:rPr>
                        <a:t>3,15</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kern="1200" kumimoji="0" lang="tr-TR">
                          <a:solidFill>
                            <a:srgbClr val="0070C0"/>
                          </a:solidFill>
                          <a:latin typeface="+mj-lt"/>
                          <a:ea typeface="Times New Roman"/>
                          <a:cs typeface="Times New Roman"/>
                        </a:rPr>
                        <a:t>İSTANBUL / KARTAL / Kartal Anadolu Lisesi</a:t>
                      </a:r>
                      <a:endParaRPr b="1" dirty="0" sz="1400" kern="1200" kumimoji="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kern="1200" kumimoji="0" lang="tr-TR">
                          <a:solidFill>
                            <a:srgbClr val="FF0000"/>
                          </a:solidFill>
                          <a:latin typeface="+mj-lt"/>
                          <a:ea typeface="Times New Roman"/>
                          <a:cs typeface="Times New Roman"/>
                        </a:rPr>
                        <a:t>Anadolu Lisesi</a:t>
                      </a:r>
                      <a:endParaRPr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Hazırlık +  4 yıl</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Kız/Erkek</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Times New Roman"/>
                          <a:cs typeface="Times New Roman"/>
                        </a:rPr>
                        <a:t>İngilizce</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FF0000"/>
                          </a:solidFill>
                          <a:latin typeface="+mj-lt"/>
                          <a:ea typeface="Calibri"/>
                          <a:cs typeface="Times New Roman"/>
                        </a:rPr>
                        <a:t>90</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412,15  </a:t>
                      </a:r>
                    </a:p>
                    <a:p>
                      <a:pPr algn="ctr">
                        <a:lnSpc>
                          <a:spcPts val="1590"/>
                        </a:lnSpc>
                        <a:spcAft>
                          <a:spcPts val="0"/>
                        </a:spcAft>
                      </a:pPr>
                      <a:r>
                        <a:rPr b="1" dirty="0" sz="1400" i="0" kern="1200" kumimoji="0" lang="tr-TR">
                          <a:solidFill>
                            <a:srgbClr val="0070C0"/>
                          </a:solidFill>
                          <a:effectLst/>
                          <a:latin typeface="+mj-lt"/>
                          <a:ea typeface="+mn-ea"/>
                          <a:cs typeface="+mn-cs"/>
                        </a:rPr>
                        <a:t>4,13</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437,23</a:t>
                      </a:r>
                    </a:p>
                    <a:p>
                      <a:pPr algn="ctr">
                        <a:lnSpc>
                          <a:spcPts val="1590"/>
                        </a:lnSpc>
                        <a:spcAft>
                          <a:spcPts val="0"/>
                        </a:spcAft>
                      </a:pPr>
                      <a:r>
                        <a:rPr b="1" dirty="0" sz="1400" kern="1200" kumimoji="0" lang="tr-TR">
                          <a:solidFill>
                            <a:srgbClr val="FF0000"/>
                          </a:solidFill>
                          <a:latin typeface="+mj-lt"/>
                          <a:ea typeface="Calibri"/>
                          <a:cs typeface="Times New Roman"/>
                        </a:rPr>
                        <a:t>4,32</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466,06</a:t>
                      </a:r>
                    </a:p>
                    <a:p>
                      <a:pPr algn="ctr">
                        <a:lnSpc>
                          <a:spcPts val="1590"/>
                        </a:lnSpc>
                        <a:spcAft>
                          <a:spcPts val="0"/>
                        </a:spcAft>
                      </a:pPr>
                      <a:r>
                        <a:rPr b="1" dirty="0" sz="1600" i="0" kern="1200" kumimoji="0" lang="tr-TR">
                          <a:solidFill>
                            <a:srgbClr val="FF0000"/>
                          </a:solidFill>
                          <a:latin typeface="+mj-lt"/>
                          <a:ea typeface="+mn-ea"/>
                          <a:cs typeface="+mn-cs"/>
                        </a:rPr>
                        <a:t>3,67</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lang="tr-TR">
                          <a:solidFill>
                            <a:srgbClr val="0070C0"/>
                          </a:solidFill>
                          <a:latin typeface="+mj-lt"/>
                          <a:ea typeface="Calibri"/>
                          <a:cs typeface="Times New Roman"/>
                        </a:rPr>
                        <a:t>İSTANBUL/MALTEPE/Kadir</a:t>
                      </a:r>
                      <a:r>
                        <a:rPr baseline="0" b="1" dirty="0" sz="1400" lang="tr-TR">
                          <a:solidFill>
                            <a:srgbClr val="0070C0"/>
                          </a:solidFill>
                          <a:latin typeface="+mj-lt"/>
                          <a:ea typeface="Calibri"/>
                          <a:cs typeface="Times New Roman"/>
                        </a:rPr>
                        <a:t> Has Anadolu Lisesi</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Anadolu Lisesi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4 yıl</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Times New Roman"/>
                          <a:cs typeface="Times New Roman"/>
                        </a:rPr>
                        <a:t>Kız/Erkek</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70C0"/>
                          </a:solidFill>
                          <a:latin typeface="+mj-lt"/>
                          <a:ea typeface="Times New Roman"/>
                          <a:cs typeface="Times New Roman"/>
                        </a:rPr>
                        <a:t>İngilizce</a:t>
                      </a:r>
                      <a:endParaRPr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70C0"/>
                          </a:solidFill>
                          <a:latin typeface="+mj-lt"/>
                          <a:ea typeface="Calibri"/>
                          <a:cs typeface="Times New Roman"/>
                        </a:rPr>
                        <a:t>204</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414,19    </a:t>
                      </a:r>
                    </a:p>
                    <a:p>
                      <a:pPr algn="ctr">
                        <a:lnSpc>
                          <a:spcPts val="1590"/>
                        </a:lnSpc>
                        <a:spcAft>
                          <a:spcPts val="0"/>
                        </a:spcAft>
                      </a:pPr>
                      <a:r>
                        <a:rPr b="1" dirty="0" sz="1400" i="0" kern="1200" kumimoji="0" lang="tr-TR">
                          <a:solidFill>
                            <a:srgbClr val="0070C0"/>
                          </a:solidFill>
                          <a:effectLst/>
                          <a:latin typeface="+mj-lt"/>
                          <a:ea typeface="+mn-ea"/>
                          <a:cs typeface="+mn-cs"/>
                        </a:rPr>
                        <a:t>3,9</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433,36</a:t>
                      </a:r>
                    </a:p>
                    <a:p>
                      <a:pPr algn="ctr">
                        <a:lnSpc>
                          <a:spcPts val="1590"/>
                        </a:lnSpc>
                        <a:spcAft>
                          <a:spcPts val="0"/>
                        </a:spcAft>
                      </a:pPr>
                      <a:r>
                        <a:rPr b="1" dirty="0" sz="1400" kern="1200" kumimoji="0" lang="tr-TR">
                          <a:solidFill>
                            <a:srgbClr val="FF0000"/>
                          </a:solidFill>
                          <a:latin typeface="+mj-lt"/>
                          <a:ea typeface="Calibri"/>
                          <a:cs typeface="Times New Roman"/>
                        </a:rPr>
                        <a:t>4,81</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457,87</a:t>
                      </a:r>
                    </a:p>
                    <a:p>
                      <a:pPr algn="ctr">
                        <a:lnSpc>
                          <a:spcPts val="1590"/>
                        </a:lnSpc>
                        <a:spcAft>
                          <a:spcPts val="0"/>
                        </a:spcAft>
                      </a:pPr>
                      <a:r>
                        <a:rPr b="1" dirty="0" sz="1600" i="0" kern="1200" kumimoji="0" lang="tr-TR">
                          <a:solidFill>
                            <a:srgbClr val="FF0000"/>
                          </a:solidFill>
                          <a:latin typeface="+mj-lt"/>
                          <a:ea typeface="+mn-ea"/>
                          <a:cs typeface="+mn-cs"/>
                        </a:rPr>
                        <a:t>5,17</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kern="1200" kumimoji="0" lang="tr-TR">
                          <a:solidFill>
                            <a:srgbClr val="00B050"/>
                          </a:solidFill>
                          <a:latin typeface="+mj-lt"/>
                          <a:ea typeface="Times New Roman"/>
                          <a:cs typeface="Times New Roman"/>
                        </a:rPr>
                        <a:t>İSTANBUL / KADIKÖY /</a:t>
                      </a:r>
                      <a:r>
                        <a:rPr baseline="0" b="1" dirty="0" sz="1400" kern="1200" kumimoji="0" lang="tr-TR">
                          <a:solidFill>
                            <a:srgbClr val="00B050"/>
                          </a:solidFill>
                          <a:latin typeface="+mj-lt"/>
                          <a:ea typeface="Times New Roman"/>
                          <a:cs typeface="Times New Roman"/>
                        </a:rPr>
                        <a:t> HAYRULLAH KEFOĞLU Anadolu L.</a:t>
                      </a:r>
                      <a:endParaRPr b="1" dirty="0"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kern="1200" kumimoji="0" lang="tr-TR">
                          <a:solidFill>
                            <a:srgbClr val="00B050"/>
                          </a:solidFill>
                          <a:latin typeface="+mj-lt"/>
                          <a:ea typeface="Times New Roman"/>
                          <a:cs typeface="Times New Roman"/>
                        </a:rPr>
                        <a:t>Anadolu Lisesi</a:t>
                      </a:r>
                      <a:endParaRPr dirty="0" sz="1400" kern="1200" kumimoji="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B050"/>
                          </a:solidFill>
                          <a:latin typeface="+mj-lt"/>
                          <a:ea typeface="Times New Roman"/>
                          <a:cs typeface="Times New Roman"/>
                        </a:rPr>
                        <a:t>Hazırlık+ 4 yıl</a:t>
                      </a:r>
                      <a:endParaRPr dirty="0"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B050"/>
                          </a:solidFill>
                          <a:latin typeface="+mj-lt"/>
                          <a:ea typeface="Times New Roman"/>
                          <a:cs typeface="Times New Roman"/>
                        </a:rPr>
                        <a:t>Kız/Erkek</a:t>
                      </a:r>
                      <a:endParaRPr dirty="0"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B050"/>
                          </a:solidFill>
                          <a:latin typeface="+mj-lt"/>
                          <a:ea typeface="Times New Roman"/>
                          <a:cs typeface="Times New Roman"/>
                        </a:rPr>
                        <a:t>İngilizce</a:t>
                      </a:r>
                      <a:endParaRPr dirty="0"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B050"/>
                          </a:solidFill>
                          <a:latin typeface="+mj-lt"/>
                          <a:ea typeface="Times New Roman"/>
                          <a:cs typeface="Times New Roman"/>
                        </a:rPr>
                        <a:t>120</a:t>
                      </a:r>
                      <a:endParaRPr dirty="0"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407,06</a:t>
                      </a:r>
                      <a:r>
                        <a:rPr baseline="0" b="1" dirty="0" sz="1400" i="0" kern="1200" kumimoji="0" lang="tr-TR">
                          <a:solidFill>
                            <a:srgbClr val="0070C0"/>
                          </a:solidFill>
                          <a:effectLst/>
                          <a:latin typeface="+mj-lt"/>
                          <a:ea typeface="+mn-ea"/>
                          <a:cs typeface="+mn-cs"/>
                        </a:rPr>
                        <a:t>  </a:t>
                      </a:r>
                    </a:p>
                    <a:p>
                      <a:pPr algn="ctr">
                        <a:lnSpc>
                          <a:spcPts val="1590"/>
                        </a:lnSpc>
                        <a:spcAft>
                          <a:spcPts val="0"/>
                        </a:spcAft>
                      </a:pPr>
                      <a:r>
                        <a:rPr baseline="0" b="1" dirty="0" sz="1400" i="0" kern="1200" kumimoji="0" lang="tr-TR">
                          <a:solidFill>
                            <a:srgbClr val="0070C0"/>
                          </a:solidFill>
                          <a:effectLst/>
                          <a:latin typeface="+mj-lt"/>
                          <a:ea typeface="+mn-ea"/>
                          <a:cs typeface="+mn-cs"/>
                        </a:rPr>
                        <a:t>4,72</a:t>
                      </a:r>
                      <a:endParaRPr b="1" dirty="0" sz="1400" i="0" kern="1200" kumimoji="0" lang="tr-TR">
                        <a:solidFill>
                          <a:srgbClr val="0070C0"/>
                        </a:solidFill>
                        <a:effectLst/>
                        <a:latin typeface="+mj-lt"/>
                        <a:ea typeface="+mn-ea"/>
                        <a:cs typeface="+mn-cs"/>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r>
                        <a:rPr b="1" dirty="0" sz="1400" lang="tr-TR">
                          <a:solidFill>
                            <a:srgbClr val="0070C0"/>
                          </a:solidFill>
                          <a:latin typeface="+mj-lt"/>
                        </a:rPr>
                        <a:t>429,83</a:t>
                      </a:r>
                    </a:p>
                    <a:p>
                      <a:pPr algn="ctr"/>
                      <a:r>
                        <a:rPr b="1" dirty="0" sz="1400" lang="tr-TR">
                          <a:solidFill>
                            <a:srgbClr val="FF0000"/>
                          </a:solidFill>
                          <a:latin typeface="+mj-lt"/>
                        </a:rPr>
                        <a:t>5,28</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r>
                        <a:rPr b="1" dirty="0" sz="1600" lang="tr-TR">
                          <a:solidFill>
                            <a:srgbClr val="0070C0"/>
                          </a:solidFill>
                          <a:latin typeface="+mj-lt"/>
                        </a:rPr>
                        <a:t>457,81</a:t>
                      </a:r>
                    </a:p>
                    <a:p>
                      <a:pPr algn="ctr"/>
                      <a:r>
                        <a:rPr b="1" dirty="0" sz="1600" lang="tr-TR">
                          <a:solidFill>
                            <a:srgbClr val="FF0000"/>
                          </a:solidFill>
                          <a:latin typeface="+mj-lt"/>
                        </a:rPr>
                        <a:t>5,18</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43561">
                <a:tc>
                  <a:txBody>
                    <a:bodyPr/>
                    <a:p>
                      <a:pPr algn="l">
                        <a:lnSpc>
                          <a:spcPts val="1590"/>
                        </a:lnSpc>
                        <a:spcAft>
                          <a:spcPts val="0"/>
                        </a:spcAft>
                      </a:pPr>
                      <a:r>
                        <a:rPr b="1" dirty="0" sz="1400" kern="1200" kumimoji="0" lang="tr-TR">
                          <a:solidFill>
                            <a:srgbClr val="00B050"/>
                          </a:solidFill>
                          <a:latin typeface="+mj-lt"/>
                          <a:ea typeface="Times New Roman"/>
                          <a:cs typeface="Times New Roman"/>
                        </a:rPr>
                        <a:t>İSTANBUL / KADIKÖY / İstanbul Anadolu Lisesi</a:t>
                      </a:r>
                      <a:endParaRPr b="1" dirty="0" sz="1400" kern="1200" kumimoji="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B050"/>
                          </a:solidFill>
                          <a:latin typeface="+mj-lt"/>
                          <a:ea typeface="Times New Roman"/>
                          <a:cs typeface="Times New Roman"/>
                        </a:rPr>
                        <a:t>Anadolu Lisesi</a:t>
                      </a:r>
                      <a:endParaRPr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B050"/>
                          </a:solidFill>
                          <a:latin typeface="+mj-lt"/>
                          <a:ea typeface="Times New Roman"/>
                          <a:cs typeface="Times New Roman"/>
                        </a:rPr>
                        <a:t>Hazırlık + 4 yıl</a:t>
                      </a:r>
                      <a:endParaRPr dirty="0"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B050"/>
                          </a:solidFill>
                          <a:latin typeface="+mj-lt"/>
                          <a:ea typeface="Times New Roman"/>
                          <a:cs typeface="Times New Roman"/>
                        </a:rPr>
                        <a:t>Kız/Erkek</a:t>
                      </a:r>
                      <a:endParaRPr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B050"/>
                          </a:solidFill>
                          <a:latin typeface="+mj-lt"/>
                          <a:ea typeface="Times New Roman"/>
                          <a:cs typeface="Times New Roman"/>
                        </a:rPr>
                        <a:t>İngilizce</a:t>
                      </a:r>
                      <a:endParaRPr dirty="0" sz="14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B050"/>
                          </a:solidFill>
                          <a:latin typeface="+mj-lt"/>
                          <a:ea typeface="Calibri"/>
                          <a:cs typeface="Times New Roman"/>
                        </a:rPr>
                        <a:t>240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i="0" kern="1200" kumimoji="0" lang="tr-TR">
                          <a:solidFill>
                            <a:srgbClr val="0070C0"/>
                          </a:solidFill>
                          <a:effectLst/>
                          <a:latin typeface="+mj-lt"/>
                          <a:ea typeface="+mn-ea"/>
                          <a:cs typeface="+mn-cs"/>
                        </a:rPr>
                        <a:t>400,88</a:t>
                      </a:r>
                    </a:p>
                    <a:p>
                      <a:pPr algn="ctr">
                        <a:lnSpc>
                          <a:spcPts val="1590"/>
                        </a:lnSpc>
                        <a:spcAft>
                          <a:spcPts val="0"/>
                        </a:spcAft>
                      </a:pPr>
                      <a:r>
                        <a:rPr b="1" dirty="0" sz="1400" i="0" kern="1200" kumimoji="0" lang="tr-TR">
                          <a:solidFill>
                            <a:srgbClr val="0070C0"/>
                          </a:solidFill>
                          <a:effectLst/>
                          <a:latin typeface="+mj-lt"/>
                          <a:ea typeface="+mn-ea"/>
                          <a:cs typeface="+mn-cs"/>
                        </a:rPr>
                        <a:t>5,49</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425,36</a:t>
                      </a:r>
                    </a:p>
                    <a:p>
                      <a:pPr algn="ctr">
                        <a:lnSpc>
                          <a:spcPts val="1590"/>
                        </a:lnSpc>
                        <a:spcAft>
                          <a:spcPts val="0"/>
                        </a:spcAft>
                      </a:pPr>
                      <a:r>
                        <a:rPr b="1" dirty="0" sz="1400" kern="1200" kumimoji="0" lang="tr-TR">
                          <a:solidFill>
                            <a:srgbClr val="FF0000"/>
                          </a:solidFill>
                          <a:latin typeface="+mj-lt"/>
                          <a:ea typeface="Calibri"/>
                          <a:cs typeface="Times New Roman"/>
                        </a:rPr>
                        <a:t>5,89</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457,30</a:t>
                      </a:r>
                    </a:p>
                    <a:p>
                      <a:pPr algn="ctr">
                        <a:lnSpc>
                          <a:spcPts val="1590"/>
                        </a:lnSpc>
                        <a:spcAft>
                          <a:spcPts val="0"/>
                        </a:spcAft>
                      </a:pPr>
                      <a:r>
                        <a:rPr b="1" dirty="0" sz="1600" i="0" kern="1200" kumimoji="0" lang="tr-TR">
                          <a:solidFill>
                            <a:srgbClr val="FF0000"/>
                          </a:solidFill>
                          <a:latin typeface="+mj-lt"/>
                          <a:ea typeface="+mn-ea"/>
                          <a:cs typeface="+mn-cs"/>
                        </a:rPr>
                        <a:t>5,28</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bl>
          </a:graphicData>
        </a:graphic>
      </p:graphicFrame>
      <p:sp>
        <p:nvSpPr>
          <p:cNvPr id="1048683" name="5 Dikdörtgen"/>
          <p:cNvSpPr/>
          <p:nvPr/>
        </p:nvSpPr>
        <p:spPr>
          <a:xfrm>
            <a:off x="395536" y="-27384"/>
            <a:ext cx="8136904" cy="830997"/>
          </a:xfrm>
          <a:prstGeom prst="rect"/>
        </p:spPr>
        <p:txBody>
          <a:bodyPr wrap="square">
            <a:spAutoFit/>
          </a:bodyPr>
          <a:p>
            <a:pPr algn="ctr"/>
            <a:r>
              <a:rPr b="1" dirty="0" sz="2400" lang="tr-TR">
                <a:solidFill>
                  <a:srgbClr val="FF0000"/>
                </a:solidFill>
                <a:latin typeface="Calibri" pitchFamily="34" charset="0"/>
                <a:ea typeface="Calibri" pitchFamily="34" charset="0"/>
                <a:cs typeface="Times New Roman" pitchFamily="18" charset="0"/>
              </a:rPr>
              <a:t>2023- FEN VE ANADOLU LİSELERİ TABAN PUANLARI </a:t>
            </a:r>
          </a:p>
          <a:p>
            <a:pPr algn="ctr"/>
            <a:r>
              <a:rPr b="1" dirty="0" sz="2400" lang="tr-TR">
                <a:solidFill>
                  <a:srgbClr val="FFC000"/>
                </a:solidFill>
                <a:latin typeface="Calibri" pitchFamily="34" charset="0"/>
                <a:ea typeface="Calibri" pitchFamily="34" charset="0"/>
                <a:cs typeface="Times New Roman" pitchFamily="18" charset="0"/>
              </a:rPr>
              <a:t>(KARTAL-MALTEPE-PENDİK-KADIKÖY-TUZLA)</a:t>
            </a:r>
            <a:endParaRPr dirty="0" sz="2400" lang="tr-TR">
              <a:solidFill>
                <a:srgbClr val="FFC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graphicFrame>
        <p:nvGraphicFramePr>
          <p:cNvPr id="4194314" name="3 Tablo"/>
          <p:cNvGraphicFramePr>
            <a:graphicFrameLocks noGrp="1"/>
          </p:cNvGraphicFramePr>
          <p:nvPr/>
        </p:nvGraphicFramePr>
        <p:xfrm>
          <a:off x="357158" y="1340766"/>
          <a:ext cx="8358246" cy="5121951"/>
        </p:xfrm>
        <a:graphic>
          <a:graphicData uri="http://schemas.openxmlformats.org/drawingml/2006/table">
            <a:tbl>
              <a:tblPr/>
              <a:tblGrid>
                <a:gridCol w="2466046"/>
                <a:gridCol w="827473"/>
                <a:gridCol w="660617"/>
                <a:gridCol w="807420"/>
                <a:gridCol w="503787"/>
                <a:gridCol w="466549"/>
                <a:gridCol w="733149"/>
                <a:gridCol w="799799"/>
                <a:gridCol w="1093406"/>
              </a:tblGrid>
              <a:tr h="720082">
                <a:tc>
                  <a:txBody>
                    <a:bodyPr/>
                    <a:p>
                      <a:pPr algn="ctr">
                        <a:lnSpc>
                          <a:spcPts val="1590"/>
                        </a:lnSpc>
                        <a:spcAft>
                          <a:spcPts val="0"/>
                        </a:spcAft>
                      </a:pPr>
                      <a:r>
                        <a:rPr b="1" dirty="0" sz="1400" lang="tr-TR">
                          <a:solidFill>
                            <a:srgbClr val="0070C0"/>
                          </a:solidFill>
                          <a:latin typeface="+mj-lt"/>
                          <a:ea typeface="Times New Roman"/>
                          <a:cs typeface="Times New Roman"/>
                        </a:rPr>
                        <a:t>Okul Adı</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Okul Türü</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Öğretim Süresi</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Öğretim Şekli</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Yabancı Dili</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Kont.</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0070C0"/>
                          </a:solidFill>
                          <a:latin typeface="+mj-lt"/>
                          <a:ea typeface="Times New Roman"/>
                          <a:cs typeface="Times New Roman"/>
                        </a:rPr>
                        <a:t>2021</a:t>
                      </a:r>
                      <a:r>
                        <a:rPr b="1" dirty="0" sz="1400" lang="tr-TR">
                          <a:solidFill>
                            <a:schemeClr val="tx1"/>
                          </a:solidFill>
                          <a:latin typeface="+mj-lt"/>
                          <a:ea typeface="Times New Roman"/>
                          <a:cs typeface="Times New Roman"/>
                        </a:rPr>
                        <a:t> </a:t>
                      </a:r>
                      <a:r>
                        <a:rPr b="1" dirty="0" sz="1400" lang="tr-TR" err="1">
                          <a:solidFill>
                            <a:srgbClr val="0070C0"/>
                          </a:solidFill>
                          <a:latin typeface="+mj-lt"/>
                          <a:ea typeface="Times New Roman"/>
                          <a:cs typeface="Times New Roman"/>
                        </a:rPr>
                        <a:t>Tab</a:t>
                      </a:r>
                      <a:r>
                        <a:rPr b="1" dirty="0" sz="1400" lang="tr-TR">
                          <a:solidFill>
                            <a:srgbClr val="0070C0"/>
                          </a:solidFill>
                          <a:latin typeface="+mj-lt"/>
                          <a:ea typeface="Times New Roman"/>
                          <a:cs typeface="Times New Roman"/>
                        </a:rPr>
                        <a:t>. P. </a:t>
                      </a:r>
                      <a:r>
                        <a:rPr b="1" dirty="0" sz="1400" lang="tr-TR" err="1">
                          <a:solidFill>
                            <a:srgbClr val="0070C0"/>
                          </a:solidFill>
                          <a:latin typeface="+mj-lt"/>
                          <a:ea typeface="Times New Roman"/>
                          <a:cs typeface="Times New Roman"/>
                        </a:rPr>
                        <a:t>Yüz.Dil</a:t>
                      </a:r>
                      <a:r>
                        <a:rPr b="1" dirty="0" sz="1400" lang="tr-TR">
                          <a:solidFill>
                            <a:srgbClr val="0070C0"/>
                          </a:solidFill>
                          <a:latin typeface="+mj-lt"/>
                          <a:ea typeface="Times New Roman"/>
                          <a:cs typeface="Times New Roman"/>
                        </a:rPr>
                        <a:t>.</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400" lang="tr-TR">
                          <a:solidFill>
                            <a:srgbClr val="FF0000"/>
                          </a:solidFill>
                          <a:latin typeface="+mj-lt"/>
                          <a:ea typeface="Times New Roman"/>
                          <a:cs typeface="Times New Roman"/>
                        </a:rPr>
                        <a:t>2022     </a:t>
                      </a:r>
                      <a:r>
                        <a:rPr b="1" dirty="0" sz="1400" kern="1200" kumimoji="0" lang="tr-TR" err="1">
                          <a:solidFill>
                            <a:srgbClr val="FF0000"/>
                          </a:solidFill>
                          <a:latin typeface="+mj-lt"/>
                          <a:ea typeface="Times New Roman"/>
                          <a:cs typeface="Times New Roman"/>
                        </a:rPr>
                        <a:t>Tab</a:t>
                      </a:r>
                      <a:r>
                        <a:rPr b="1" dirty="0" sz="1400" kern="1200" kumimoji="0" lang="tr-TR">
                          <a:solidFill>
                            <a:srgbClr val="FF0000"/>
                          </a:solidFill>
                          <a:latin typeface="+mj-lt"/>
                          <a:ea typeface="Times New Roman"/>
                          <a:cs typeface="Times New Roman"/>
                        </a:rPr>
                        <a:t>. P. Yüz.Dil.</a:t>
                      </a:r>
                      <a:endParaRPr b="1"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p>
                      <a:pPr algn="ctr">
                        <a:lnSpc>
                          <a:spcPts val="1590"/>
                        </a:lnSpc>
                        <a:spcAft>
                          <a:spcPts val="0"/>
                        </a:spcAft>
                      </a:pPr>
                      <a:r>
                        <a:rPr b="1" dirty="0" sz="1600" kern="1200" kumimoji="0" lang="tr-TR">
                          <a:solidFill>
                            <a:srgbClr val="0070C0"/>
                          </a:solidFill>
                          <a:latin typeface="+mj-lt"/>
                          <a:ea typeface="Times New Roman"/>
                          <a:cs typeface="Times New Roman"/>
                        </a:rPr>
                        <a:t>2023 </a:t>
                      </a:r>
                      <a:r>
                        <a:rPr b="1" dirty="0" sz="1600" kern="1200" kumimoji="0" lang="tr-TR" err="1">
                          <a:solidFill>
                            <a:srgbClr val="0070C0"/>
                          </a:solidFill>
                          <a:latin typeface="+mj-lt"/>
                          <a:ea typeface="Times New Roman"/>
                          <a:cs typeface="Times New Roman"/>
                        </a:rPr>
                        <a:t>Tab</a:t>
                      </a:r>
                      <a:r>
                        <a:rPr b="1" dirty="0" sz="1600" kern="1200" kumimoji="0" lang="tr-TR">
                          <a:solidFill>
                            <a:srgbClr val="0070C0"/>
                          </a:solidFill>
                          <a:latin typeface="+mj-lt"/>
                          <a:ea typeface="Times New Roman"/>
                          <a:cs typeface="Times New Roman"/>
                        </a:rPr>
                        <a:t>.P. </a:t>
                      </a:r>
                      <a:r>
                        <a:rPr b="1" dirty="0" sz="1600" kern="1200" kumimoji="0" lang="tr-TR">
                          <a:solidFill>
                            <a:srgbClr val="FF0000"/>
                          </a:solidFill>
                          <a:latin typeface="+mj-lt"/>
                          <a:ea typeface="Times New Roman"/>
                          <a:cs typeface="Times New Roman"/>
                        </a:rPr>
                        <a:t>Yüz.Dil</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619269">
                <a:tc>
                  <a:txBody>
                    <a:bodyPr/>
                    <a:p>
                      <a:pPr algn="l">
                        <a:lnSpc>
                          <a:spcPts val="1590"/>
                        </a:lnSpc>
                        <a:spcAft>
                          <a:spcPts val="0"/>
                        </a:spcAft>
                      </a:pPr>
                      <a:r>
                        <a:rPr b="1" dirty="0" sz="1600" kern="1200" kumimoji="0" lang="tr-TR">
                          <a:solidFill>
                            <a:srgbClr val="00B050"/>
                          </a:solidFill>
                          <a:latin typeface="+mj-lt"/>
                          <a:ea typeface="Times New Roman"/>
                          <a:cs typeface="Times New Roman"/>
                        </a:rPr>
                        <a:t>İSTANBUL / PENDİK / Pendik Fatih Anadolu Lisesi</a:t>
                      </a:r>
                      <a:endParaRPr b="1" dirty="0" sz="1600" kern="1200" kumimoji="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B050"/>
                          </a:solidFill>
                          <a:latin typeface="+mj-lt"/>
                          <a:ea typeface="Times New Roman"/>
                          <a:cs typeface="Times New Roman"/>
                        </a:rPr>
                        <a:t>Anadolu Lisesi</a:t>
                      </a:r>
                      <a:endParaRPr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B050"/>
                          </a:solidFill>
                          <a:latin typeface="+mj-lt"/>
                          <a:ea typeface="Times New Roman"/>
                          <a:cs typeface="Times New Roman"/>
                        </a:rPr>
                        <a:t>4 yıl</a:t>
                      </a:r>
                      <a:endParaRPr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B050"/>
                          </a:solidFill>
                          <a:latin typeface="+mj-lt"/>
                          <a:ea typeface="Times New Roman"/>
                          <a:cs typeface="Times New Roman"/>
                        </a:rPr>
                        <a:t>Kız/Erkek</a:t>
                      </a:r>
                      <a:endParaRPr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B050"/>
                          </a:solidFill>
                          <a:latin typeface="+mj-lt"/>
                          <a:ea typeface="Times New Roman"/>
                          <a:cs typeface="Times New Roman"/>
                        </a:rPr>
                        <a:t>İngilizce</a:t>
                      </a:r>
                      <a:endParaRPr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B050"/>
                          </a:solidFill>
                          <a:latin typeface="+mj-lt"/>
                          <a:ea typeface="Times New Roman"/>
                          <a:cs typeface="Times New Roman"/>
                        </a:rPr>
                        <a:t>136</a:t>
                      </a:r>
                      <a:endParaRPr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400" i="0" kern="1200" kumimoji="0" lang="tr-TR">
                          <a:solidFill>
                            <a:srgbClr val="0070C0"/>
                          </a:solidFill>
                          <a:effectLst/>
                          <a:latin typeface="+mj-lt"/>
                          <a:ea typeface="+mn-ea"/>
                          <a:cs typeface="+mn-cs"/>
                        </a:rPr>
                        <a:t>397,08</a:t>
                      </a:r>
                    </a:p>
                    <a:p>
                      <a:pPr algn="ctr">
                        <a:lnSpc>
                          <a:spcPts val="1590"/>
                        </a:lnSpc>
                        <a:spcAft>
                          <a:spcPts val="0"/>
                        </a:spcAft>
                      </a:pPr>
                      <a:r>
                        <a:rPr b="1" dirty="0" sz="1400" lang="tr-TR">
                          <a:solidFill>
                            <a:srgbClr val="0070C0"/>
                          </a:solidFill>
                          <a:latin typeface="+mj-lt"/>
                          <a:ea typeface="Calibri"/>
                          <a:cs typeface="Times New Roman"/>
                        </a:rPr>
                        <a:t>5,99</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421,92</a:t>
                      </a:r>
                    </a:p>
                    <a:p>
                      <a:pPr algn="ctr">
                        <a:lnSpc>
                          <a:spcPts val="1590"/>
                        </a:lnSpc>
                        <a:spcAft>
                          <a:spcPts val="0"/>
                        </a:spcAft>
                      </a:pPr>
                      <a:r>
                        <a:rPr b="1" dirty="0" sz="1400" kern="1200" kumimoji="0" lang="tr-TR">
                          <a:solidFill>
                            <a:srgbClr val="FF0000"/>
                          </a:solidFill>
                          <a:latin typeface="+mj-lt"/>
                          <a:ea typeface="Calibri"/>
                          <a:cs typeface="Times New Roman"/>
                        </a:rPr>
                        <a:t>6,39</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451,47</a:t>
                      </a:r>
                    </a:p>
                    <a:p>
                      <a:pPr algn="ctr">
                        <a:lnSpc>
                          <a:spcPts val="1590"/>
                        </a:lnSpc>
                        <a:spcAft>
                          <a:spcPts val="0"/>
                        </a:spcAft>
                      </a:pPr>
                      <a:r>
                        <a:rPr b="1" dirty="0" sz="1600" i="0" kern="1200" kumimoji="0" lang="tr-TR">
                          <a:solidFill>
                            <a:srgbClr val="FF0000"/>
                          </a:solidFill>
                          <a:latin typeface="+mj-lt"/>
                          <a:ea typeface="+mn-ea"/>
                          <a:cs typeface="+mn-cs"/>
                        </a:rPr>
                        <a:t>6,28</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619269">
                <a:tc>
                  <a:txBody>
                    <a:bodyPr/>
                    <a:p>
                      <a:pPr algn="l">
                        <a:lnSpc>
                          <a:spcPts val="1590"/>
                        </a:lnSpc>
                        <a:spcAft>
                          <a:spcPts val="0"/>
                        </a:spcAft>
                      </a:pPr>
                      <a:r>
                        <a:rPr b="1" dirty="0" sz="1600" lang="tr-TR">
                          <a:solidFill>
                            <a:srgbClr val="00B050"/>
                          </a:solidFill>
                          <a:latin typeface="+mj-lt"/>
                          <a:ea typeface="Times New Roman"/>
                          <a:cs typeface="Times New Roman"/>
                        </a:rPr>
                        <a:t>İSTANBUL / TUZLA / Mehmet </a:t>
                      </a:r>
                      <a:r>
                        <a:rPr b="1" dirty="0" sz="1600" lang="tr-TR" err="1">
                          <a:solidFill>
                            <a:srgbClr val="00B050"/>
                          </a:solidFill>
                          <a:latin typeface="+mj-lt"/>
                          <a:ea typeface="Times New Roman"/>
                          <a:cs typeface="Times New Roman"/>
                        </a:rPr>
                        <a:t>Tekinalp</a:t>
                      </a:r>
                      <a:r>
                        <a:rPr b="1" dirty="0" sz="1600" lang="tr-TR">
                          <a:solidFill>
                            <a:srgbClr val="00B050"/>
                          </a:solidFill>
                          <a:latin typeface="+mj-lt"/>
                          <a:ea typeface="Times New Roman"/>
                          <a:cs typeface="Times New Roman"/>
                        </a:rPr>
                        <a:t> Anadolu Lisesi</a:t>
                      </a:r>
                      <a:endParaRPr b="1"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Anadolu Lisesi</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4 yıl</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Kız/Erkek</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İngilizce</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102</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395,79</a:t>
                      </a:r>
                    </a:p>
                    <a:p>
                      <a:pPr algn="ctr">
                        <a:lnSpc>
                          <a:spcPts val="1590"/>
                        </a:lnSpc>
                        <a:spcAft>
                          <a:spcPts val="0"/>
                        </a:spcAft>
                      </a:pPr>
                      <a:r>
                        <a:rPr b="1" dirty="0" sz="1400" i="0" kern="1200" kumimoji="0" lang="tr-TR">
                          <a:solidFill>
                            <a:srgbClr val="0070C0"/>
                          </a:solidFill>
                          <a:effectLst/>
                          <a:latin typeface="+mj-lt"/>
                          <a:ea typeface="+mn-ea"/>
                          <a:cs typeface="+mn-cs"/>
                        </a:rPr>
                        <a:t>6,18</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422,96</a:t>
                      </a:r>
                    </a:p>
                    <a:p>
                      <a:pPr algn="ctr">
                        <a:lnSpc>
                          <a:spcPts val="1590"/>
                        </a:lnSpc>
                        <a:spcAft>
                          <a:spcPts val="0"/>
                        </a:spcAft>
                      </a:pPr>
                      <a:r>
                        <a:rPr b="1" dirty="0" sz="1400" i="0" kern="1200" kumimoji="0" lang="tr-TR">
                          <a:solidFill>
                            <a:srgbClr val="FF0000"/>
                          </a:solidFill>
                          <a:effectLst/>
                          <a:latin typeface="+mj-lt"/>
                          <a:ea typeface="+mn-ea"/>
                          <a:cs typeface="+mn-cs"/>
                        </a:rPr>
                        <a:t>6,24</a:t>
                      </a:r>
                      <a:endParaRPr b="1"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454,94</a:t>
                      </a:r>
                    </a:p>
                    <a:p>
                      <a:pPr algn="ctr">
                        <a:lnSpc>
                          <a:spcPts val="1590"/>
                        </a:lnSpc>
                        <a:spcAft>
                          <a:spcPts val="0"/>
                        </a:spcAft>
                      </a:pPr>
                      <a:r>
                        <a:rPr b="1" dirty="0" sz="1600" i="0" kern="1200" kumimoji="0" lang="tr-TR">
                          <a:solidFill>
                            <a:srgbClr val="FF0000"/>
                          </a:solidFill>
                          <a:latin typeface="+mj-lt"/>
                          <a:ea typeface="+mn-ea"/>
                          <a:cs typeface="+mn-cs"/>
                        </a:rPr>
                        <a:t>5,66</a:t>
                      </a:r>
                      <a:endParaRPr b="1"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619269">
                <a:tc>
                  <a:txBody>
                    <a:bodyPr/>
                    <a:p>
                      <a:pPr algn="l">
                        <a:lnSpc>
                          <a:spcPts val="1590"/>
                        </a:lnSpc>
                        <a:spcAft>
                          <a:spcPts val="0"/>
                        </a:spcAft>
                      </a:pPr>
                      <a:r>
                        <a:rPr b="1" dirty="0" sz="1600" lang="tr-TR">
                          <a:solidFill>
                            <a:srgbClr val="00B050"/>
                          </a:solidFill>
                          <a:latin typeface="+mj-lt"/>
                          <a:ea typeface="Times New Roman"/>
                          <a:cs typeface="Times New Roman"/>
                        </a:rPr>
                        <a:t>İSTANBUL / KADIKÖY / Göztepe İhsan </a:t>
                      </a:r>
                      <a:r>
                        <a:rPr b="1" dirty="0" sz="1600" lang="tr-TR" err="1">
                          <a:solidFill>
                            <a:srgbClr val="00B050"/>
                          </a:solidFill>
                          <a:latin typeface="+mj-lt"/>
                          <a:ea typeface="Times New Roman"/>
                          <a:cs typeface="Times New Roman"/>
                        </a:rPr>
                        <a:t>Kurşunoğlu</a:t>
                      </a:r>
                      <a:r>
                        <a:rPr b="1" dirty="0" sz="1600" lang="tr-TR">
                          <a:solidFill>
                            <a:srgbClr val="00B050"/>
                          </a:solidFill>
                          <a:latin typeface="+mj-lt"/>
                          <a:ea typeface="Times New Roman"/>
                          <a:cs typeface="Times New Roman"/>
                        </a:rPr>
                        <a:t> Anadolu Lisesi</a:t>
                      </a:r>
                      <a:endParaRPr b="1"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Anadolu Lisesi</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70C0"/>
                          </a:solidFill>
                          <a:latin typeface="+mj-lt"/>
                          <a:ea typeface="Times New Roman"/>
                          <a:cs typeface="Times New Roman"/>
                        </a:rPr>
                        <a:t>4 yıl</a:t>
                      </a:r>
                      <a:endParaRPr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70C0"/>
                          </a:solidFill>
                          <a:latin typeface="+mj-lt"/>
                          <a:ea typeface="Times New Roman"/>
                          <a:cs typeface="Times New Roman"/>
                        </a:rPr>
                        <a:t>Kız/Erkek</a:t>
                      </a:r>
                      <a:endParaRPr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70C0"/>
                          </a:solidFill>
                          <a:latin typeface="+mj-lt"/>
                          <a:ea typeface="Times New Roman"/>
                          <a:cs typeface="Times New Roman"/>
                        </a:rPr>
                        <a:t>İngilizce</a:t>
                      </a:r>
                      <a:endParaRPr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70C0"/>
                          </a:solidFill>
                          <a:latin typeface="+mj-lt"/>
                          <a:ea typeface="Times New Roman"/>
                          <a:cs typeface="Times New Roman"/>
                        </a:rPr>
                        <a:t>180</a:t>
                      </a:r>
                      <a:endParaRPr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395,63</a:t>
                      </a:r>
                    </a:p>
                    <a:p>
                      <a:pPr algn="ctr">
                        <a:lnSpc>
                          <a:spcPts val="1590"/>
                        </a:lnSpc>
                        <a:spcAft>
                          <a:spcPts val="0"/>
                        </a:spcAft>
                      </a:pPr>
                      <a:r>
                        <a:rPr b="1" dirty="0" sz="1400" i="0" kern="1200" kumimoji="0" lang="tr-TR">
                          <a:solidFill>
                            <a:srgbClr val="0070C0"/>
                          </a:solidFill>
                          <a:effectLst/>
                          <a:latin typeface="+mj-lt"/>
                          <a:ea typeface="+mn-ea"/>
                          <a:cs typeface="+mn-cs"/>
                        </a:rPr>
                        <a:t>6</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421,21</a:t>
                      </a:r>
                    </a:p>
                    <a:p>
                      <a:pPr algn="ctr">
                        <a:lnSpc>
                          <a:spcPts val="1590"/>
                        </a:lnSpc>
                        <a:spcAft>
                          <a:spcPts val="0"/>
                        </a:spcAft>
                      </a:pPr>
                      <a:r>
                        <a:rPr b="1" dirty="0" sz="1400" lang="tr-TR">
                          <a:solidFill>
                            <a:srgbClr val="FF0000"/>
                          </a:solidFill>
                          <a:latin typeface="+mj-lt"/>
                          <a:ea typeface="Calibri"/>
                          <a:cs typeface="Times New Roman"/>
                        </a:rPr>
                        <a:t>6,5</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70C0"/>
                          </a:solidFill>
                          <a:latin typeface="+mj-lt"/>
                          <a:ea typeface="Calibri"/>
                          <a:cs typeface="Times New Roman"/>
                        </a:rPr>
                        <a:t>452,87</a:t>
                      </a:r>
                    </a:p>
                    <a:p>
                      <a:pPr algn="ctr">
                        <a:lnSpc>
                          <a:spcPts val="1590"/>
                        </a:lnSpc>
                        <a:spcAft>
                          <a:spcPts val="0"/>
                        </a:spcAft>
                      </a:pPr>
                      <a:r>
                        <a:rPr b="1" dirty="0" sz="1600" lang="tr-TR">
                          <a:solidFill>
                            <a:srgbClr val="FF0000"/>
                          </a:solidFill>
                          <a:latin typeface="+mj-lt"/>
                          <a:ea typeface="Calibri"/>
                          <a:cs typeface="Times New Roman"/>
                        </a:rPr>
                        <a:t>6,02</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619269">
                <a:tc>
                  <a:txBody>
                    <a:bodyPr/>
                    <a:p>
                      <a:pPr algn="l">
                        <a:lnSpc>
                          <a:spcPts val="1590"/>
                        </a:lnSpc>
                        <a:spcAft>
                          <a:spcPts val="0"/>
                        </a:spcAft>
                      </a:pPr>
                      <a:r>
                        <a:rPr b="1" dirty="0" sz="1600" lang="tr-TR">
                          <a:solidFill>
                            <a:srgbClr val="00B050"/>
                          </a:solidFill>
                          <a:latin typeface="+mj-lt"/>
                          <a:ea typeface="Times New Roman"/>
                          <a:cs typeface="Times New Roman"/>
                        </a:rPr>
                        <a:t>İSTANBUL / PENDİK / Kırımlı Fazilet Olcay Anadolu Lisesi</a:t>
                      </a:r>
                      <a:endParaRPr b="1"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Anadolu Lisesi</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4 yıl</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Kız/Erkek</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İngilizce</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170</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403,64</a:t>
                      </a:r>
                    </a:p>
                    <a:p>
                      <a:pPr algn="ctr">
                        <a:lnSpc>
                          <a:spcPts val="1590"/>
                        </a:lnSpc>
                        <a:spcAft>
                          <a:spcPts val="0"/>
                        </a:spcAft>
                      </a:pPr>
                      <a:r>
                        <a:rPr b="1" dirty="0" sz="1400" i="0" kern="1200" kumimoji="0" lang="tr-TR">
                          <a:solidFill>
                            <a:srgbClr val="0070C0"/>
                          </a:solidFill>
                          <a:effectLst/>
                          <a:latin typeface="+mj-lt"/>
                          <a:ea typeface="+mn-ea"/>
                          <a:cs typeface="+mn-cs"/>
                        </a:rPr>
                        <a:t>7,24</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412,62</a:t>
                      </a:r>
                    </a:p>
                    <a:p>
                      <a:pPr algn="ctr">
                        <a:lnSpc>
                          <a:spcPts val="1590"/>
                        </a:lnSpc>
                        <a:spcAft>
                          <a:spcPts val="0"/>
                        </a:spcAft>
                      </a:pPr>
                      <a:r>
                        <a:rPr b="1" dirty="0" sz="1400" i="0" kern="1200" kumimoji="0" lang="tr-TR">
                          <a:solidFill>
                            <a:srgbClr val="FF0000"/>
                          </a:solidFill>
                          <a:effectLst/>
                          <a:latin typeface="+mj-lt"/>
                          <a:ea typeface="+mn-ea"/>
                          <a:cs typeface="+mn-cs"/>
                        </a:rPr>
                        <a:t>7,82</a:t>
                      </a:r>
                      <a:endParaRPr b="1"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70C0"/>
                          </a:solidFill>
                          <a:latin typeface="+mj-lt"/>
                          <a:ea typeface="Calibri"/>
                          <a:cs typeface="Times New Roman"/>
                        </a:rPr>
                        <a:t>443,50</a:t>
                      </a:r>
                    </a:p>
                    <a:p>
                      <a:pPr algn="ctr">
                        <a:lnSpc>
                          <a:spcPts val="1590"/>
                        </a:lnSpc>
                        <a:spcAft>
                          <a:spcPts val="0"/>
                        </a:spcAft>
                      </a:pPr>
                      <a:r>
                        <a:rPr b="1" dirty="0" sz="1600" lang="tr-TR">
                          <a:solidFill>
                            <a:srgbClr val="FF0000"/>
                          </a:solidFill>
                          <a:latin typeface="+mj-lt"/>
                          <a:ea typeface="Calibri"/>
                          <a:cs typeface="Times New Roman"/>
                        </a:rPr>
                        <a:t>7,60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619269">
                <a:tc>
                  <a:txBody>
                    <a:bodyPr/>
                    <a:p>
                      <a:pPr algn="l">
                        <a:lnSpc>
                          <a:spcPts val="1590"/>
                        </a:lnSpc>
                        <a:spcAft>
                          <a:spcPts val="0"/>
                        </a:spcAft>
                      </a:pPr>
                      <a:r>
                        <a:rPr b="1" dirty="0" sz="1600" lang="tr-TR">
                          <a:solidFill>
                            <a:srgbClr val="00B050"/>
                          </a:solidFill>
                          <a:latin typeface="+mj-lt"/>
                          <a:ea typeface="Times New Roman"/>
                          <a:cs typeface="Times New Roman"/>
                        </a:rPr>
                        <a:t>İSTANBUL / ATAŞEHİR / </a:t>
                      </a:r>
                      <a:r>
                        <a:rPr b="1" dirty="0" sz="1600" lang="tr-TR" err="1">
                          <a:solidFill>
                            <a:srgbClr val="00B050"/>
                          </a:solidFill>
                          <a:latin typeface="+mj-lt"/>
                          <a:ea typeface="Times New Roman"/>
                          <a:cs typeface="Times New Roman"/>
                        </a:rPr>
                        <a:t>Habire</a:t>
                      </a:r>
                      <a:r>
                        <a:rPr b="1" dirty="0" sz="1600" lang="tr-TR">
                          <a:solidFill>
                            <a:srgbClr val="00B050"/>
                          </a:solidFill>
                          <a:latin typeface="+mj-lt"/>
                          <a:ea typeface="Times New Roman"/>
                          <a:cs typeface="Times New Roman"/>
                        </a:rPr>
                        <a:t> Yahşi Anadolu Lisesi</a:t>
                      </a:r>
                      <a:endParaRPr b="1"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Anadolu Lisesi</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4 yıl</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Kız/Erkek</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İngilizce</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204</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401,85</a:t>
                      </a:r>
                    </a:p>
                    <a:p>
                      <a:pPr algn="ctr">
                        <a:lnSpc>
                          <a:spcPts val="1590"/>
                        </a:lnSpc>
                        <a:spcAft>
                          <a:spcPts val="0"/>
                        </a:spcAft>
                      </a:pPr>
                      <a:r>
                        <a:rPr b="1" dirty="0" sz="1400" i="0" kern="1200" kumimoji="0" lang="tr-TR">
                          <a:solidFill>
                            <a:srgbClr val="0070C0"/>
                          </a:solidFill>
                          <a:effectLst/>
                          <a:latin typeface="+mj-lt"/>
                          <a:ea typeface="+mn-ea"/>
                          <a:cs typeface="+mn-cs"/>
                        </a:rPr>
                        <a:t>7,54</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412,22</a:t>
                      </a:r>
                      <a:endParaRPr b="1" dirty="0" sz="1400" i="0" kern="1200" kumimoji="0" lang="tr-TR">
                        <a:solidFill>
                          <a:srgbClr val="0070C0"/>
                        </a:solidFill>
                        <a:effectLst/>
                        <a:latin typeface="+mj-lt"/>
                        <a:ea typeface="+mn-ea"/>
                        <a:cs typeface="+mn-cs"/>
                      </a:endParaRPr>
                    </a:p>
                    <a:p>
                      <a:pPr algn="ctr">
                        <a:lnSpc>
                          <a:spcPts val="1590"/>
                        </a:lnSpc>
                        <a:spcAft>
                          <a:spcPts val="0"/>
                        </a:spcAft>
                      </a:pPr>
                      <a:r>
                        <a:rPr b="1" dirty="0" sz="1400" i="0" kern="1200" kumimoji="0" lang="tr-TR">
                          <a:solidFill>
                            <a:srgbClr val="FF0000"/>
                          </a:solidFill>
                          <a:effectLst/>
                          <a:latin typeface="+mj-lt"/>
                          <a:ea typeface="+mn-ea"/>
                          <a:cs typeface="+mn-cs"/>
                        </a:rPr>
                        <a:t>7,88</a:t>
                      </a:r>
                      <a:endParaRPr b="1"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442,90</a:t>
                      </a:r>
                    </a:p>
                    <a:p>
                      <a:pPr algn="ctr">
                        <a:lnSpc>
                          <a:spcPts val="1590"/>
                        </a:lnSpc>
                        <a:spcAft>
                          <a:spcPts val="0"/>
                        </a:spcAft>
                      </a:pPr>
                      <a:r>
                        <a:rPr b="1" dirty="0" sz="1600" i="0" kern="1200" kumimoji="0" lang="tr-TR">
                          <a:solidFill>
                            <a:srgbClr val="FF0000"/>
                          </a:solidFill>
                          <a:latin typeface="+mj-lt"/>
                          <a:ea typeface="+mn-ea"/>
                          <a:cs typeface="+mn-cs"/>
                        </a:rPr>
                        <a:t>7,65</a:t>
                      </a:r>
                      <a:endParaRPr b="1"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619269">
                <a:tc>
                  <a:txBody>
                    <a:bodyPr/>
                    <a:p>
                      <a:pPr algn="l">
                        <a:lnSpc>
                          <a:spcPts val="1590"/>
                        </a:lnSpc>
                        <a:spcAft>
                          <a:spcPts val="0"/>
                        </a:spcAft>
                      </a:pPr>
                      <a:r>
                        <a:rPr b="1" dirty="0" sz="1600" lang="tr-TR">
                          <a:solidFill>
                            <a:srgbClr val="00B050"/>
                          </a:solidFill>
                          <a:latin typeface="+mj-lt"/>
                          <a:ea typeface="Times New Roman"/>
                          <a:cs typeface="Times New Roman"/>
                        </a:rPr>
                        <a:t>İSTANBUL / PENDİK / Gülizar Zeki </a:t>
                      </a:r>
                      <a:r>
                        <a:rPr b="1" dirty="0" sz="1600" lang="tr-TR" err="1">
                          <a:solidFill>
                            <a:srgbClr val="00B050"/>
                          </a:solidFill>
                          <a:latin typeface="+mj-lt"/>
                          <a:ea typeface="Times New Roman"/>
                          <a:cs typeface="Times New Roman"/>
                        </a:rPr>
                        <a:t>Obdan</a:t>
                      </a:r>
                      <a:r>
                        <a:rPr b="1" dirty="0" sz="1600" lang="tr-TR">
                          <a:solidFill>
                            <a:srgbClr val="00B050"/>
                          </a:solidFill>
                          <a:latin typeface="+mj-lt"/>
                          <a:ea typeface="Times New Roman"/>
                          <a:cs typeface="Times New Roman"/>
                        </a:rPr>
                        <a:t> Anadolu Lisesi</a:t>
                      </a:r>
                      <a:endParaRPr b="1" dirty="0" sz="1600" lang="tr-TR">
                        <a:solidFill>
                          <a:srgbClr val="00B05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Anadolu Lisesi</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70C0"/>
                          </a:solidFill>
                          <a:latin typeface="+mj-lt"/>
                          <a:ea typeface="Times New Roman"/>
                          <a:cs typeface="Times New Roman"/>
                        </a:rPr>
                        <a:t>4 yıl</a:t>
                      </a:r>
                      <a:endParaRPr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70C0"/>
                          </a:solidFill>
                          <a:latin typeface="+mj-lt"/>
                          <a:ea typeface="Times New Roman"/>
                          <a:cs typeface="Times New Roman"/>
                        </a:rPr>
                        <a:t>Kız/Erkek</a:t>
                      </a:r>
                      <a:endParaRPr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70C0"/>
                          </a:solidFill>
                          <a:latin typeface="+mj-lt"/>
                          <a:ea typeface="Times New Roman"/>
                          <a:cs typeface="Times New Roman"/>
                        </a:rPr>
                        <a:t>İngilizce</a:t>
                      </a:r>
                      <a:endParaRPr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0C0"/>
                          </a:solidFill>
                          <a:latin typeface="+mj-lt"/>
                          <a:ea typeface="Times New Roman"/>
                          <a:cs typeface="Times New Roman"/>
                        </a:rPr>
                        <a:t>136</a:t>
                      </a:r>
                      <a:endParaRPr dirty="0" sz="16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398,50</a:t>
                      </a:r>
                    </a:p>
                    <a:p>
                      <a:pPr algn="ctr">
                        <a:lnSpc>
                          <a:spcPts val="1590"/>
                        </a:lnSpc>
                        <a:spcAft>
                          <a:spcPts val="0"/>
                        </a:spcAft>
                      </a:pPr>
                      <a:r>
                        <a:rPr b="1" dirty="0" sz="1400" i="0" kern="1200" kumimoji="0" lang="tr-TR">
                          <a:solidFill>
                            <a:srgbClr val="0070C0"/>
                          </a:solidFill>
                          <a:effectLst/>
                          <a:latin typeface="+mj-lt"/>
                          <a:ea typeface="+mn-ea"/>
                          <a:cs typeface="+mn-cs"/>
                        </a:rPr>
                        <a:t>8,12</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409,06</a:t>
                      </a:r>
                    </a:p>
                    <a:p>
                      <a:pPr algn="ctr">
                        <a:lnSpc>
                          <a:spcPts val="1590"/>
                        </a:lnSpc>
                        <a:spcAft>
                          <a:spcPts val="0"/>
                        </a:spcAft>
                      </a:pPr>
                      <a:r>
                        <a:rPr b="1" dirty="0" sz="1400" i="0" kern="1200" kumimoji="0" lang="tr-TR">
                          <a:solidFill>
                            <a:srgbClr val="FF0000"/>
                          </a:solidFill>
                          <a:effectLst/>
                          <a:latin typeface="+mj-lt"/>
                          <a:ea typeface="+mn-ea"/>
                          <a:cs typeface="+mn-cs"/>
                        </a:rPr>
                        <a:t>8,39</a:t>
                      </a:r>
                      <a:endParaRPr b="1"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439,07</a:t>
                      </a:r>
                    </a:p>
                    <a:p>
                      <a:pPr algn="ctr">
                        <a:lnSpc>
                          <a:spcPts val="1590"/>
                        </a:lnSpc>
                        <a:spcAft>
                          <a:spcPts val="0"/>
                        </a:spcAft>
                      </a:pPr>
                      <a:r>
                        <a:rPr b="1" dirty="0" sz="1600" i="0" kern="1200" kumimoji="0" lang="tr-TR">
                          <a:solidFill>
                            <a:srgbClr val="FF0000"/>
                          </a:solidFill>
                          <a:latin typeface="+mj-lt"/>
                          <a:ea typeface="+mn-ea"/>
                          <a:cs typeface="+mn-cs"/>
                        </a:rPr>
                        <a:t>8,47</a:t>
                      </a:r>
                      <a:endParaRPr b="1"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619269">
                <a:tc>
                  <a:txBody>
                    <a:bodyPr/>
                    <a:p>
                      <a:pPr algn="l">
                        <a:lnSpc>
                          <a:spcPts val="1590"/>
                        </a:lnSpc>
                        <a:spcAft>
                          <a:spcPts val="0"/>
                        </a:spcAft>
                      </a:pPr>
                      <a:r>
                        <a:rPr b="1" dirty="0" sz="1600" lang="tr-TR">
                          <a:solidFill>
                            <a:srgbClr val="FF0000"/>
                          </a:solidFill>
                          <a:latin typeface="+mj-lt"/>
                          <a:ea typeface="Calibri"/>
                          <a:cs typeface="Times New Roman"/>
                        </a:rPr>
                        <a:t>İSTANBUL/ ŞİLE / DR. VASIF TOPÇU Fen Lisesi</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FF0066"/>
                          </a:solidFill>
                          <a:latin typeface="+mj-lt"/>
                          <a:ea typeface="Times New Roman"/>
                          <a:cs typeface="Times New Roman"/>
                        </a:rPr>
                        <a:t>Fen Lisesi</a:t>
                      </a:r>
                      <a:endParaRPr dirty="0" sz="16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FF0066"/>
                          </a:solidFill>
                          <a:latin typeface="+mj-lt"/>
                          <a:ea typeface="Times New Roman"/>
                          <a:cs typeface="Times New Roman"/>
                        </a:rPr>
                        <a:t>4 yıl</a:t>
                      </a:r>
                      <a:endParaRPr dirty="0" sz="16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FF0066"/>
                          </a:solidFill>
                          <a:latin typeface="+mj-lt"/>
                          <a:ea typeface="Times New Roman"/>
                          <a:cs typeface="Times New Roman"/>
                        </a:rPr>
                        <a:t>Kız/Erkek</a:t>
                      </a:r>
                      <a:endParaRPr dirty="0" sz="16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FF0066"/>
                          </a:solidFill>
                          <a:latin typeface="+mj-lt"/>
                          <a:ea typeface="Times New Roman"/>
                          <a:cs typeface="Times New Roman"/>
                        </a:rPr>
                        <a:t>İngilizce</a:t>
                      </a:r>
                      <a:endParaRPr dirty="0" sz="16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FF0066"/>
                          </a:solidFill>
                          <a:latin typeface="+mj-lt"/>
                          <a:ea typeface="Times New Roman"/>
                          <a:cs typeface="Times New Roman"/>
                        </a:rPr>
                        <a:t>120</a:t>
                      </a:r>
                      <a:endParaRPr dirty="0" sz="1600" lang="tr-TR">
                        <a:solidFill>
                          <a:srgbClr val="FF0066"/>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i="0" kern="1200" kumimoji="0" lang="tr-TR">
                          <a:solidFill>
                            <a:srgbClr val="0070C0"/>
                          </a:solidFill>
                          <a:effectLst/>
                          <a:latin typeface="+mj-lt"/>
                          <a:ea typeface="+mn-ea"/>
                          <a:cs typeface="+mn-cs"/>
                        </a:rPr>
                        <a:t>393,30</a:t>
                      </a:r>
                    </a:p>
                    <a:p>
                      <a:pPr algn="ctr">
                        <a:lnSpc>
                          <a:spcPts val="1590"/>
                        </a:lnSpc>
                        <a:spcAft>
                          <a:spcPts val="0"/>
                        </a:spcAft>
                      </a:pPr>
                      <a:r>
                        <a:rPr b="1" dirty="0" sz="1400" i="0" kern="1200" kumimoji="0" lang="tr-TR">
                          <a:solidFill>
                            <a:srgbClr val="0070C0"/>
                          </a:solidFill>
                          <a:effectLst/>
                          <a:latin typeface="+mj-lt"/>
                          <a:ea typeface="+mn-ea"/>
                          <a:cs typeface="+mn-cs"/>
                        </a:rPr>
                        <a:t>6,53</a:t>
                      </a:r>
                      <a:endParaRPr b="1" dirty="0" sz="1400" lang="tr-TR">
                        <a:solidFill>
                          <a:srgbClr val="0070C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400" lang="tr-TR">
                          <a:solidFill>
                            <a:srgbClr val="0070C0"/>
                          </a:solidFill>
                          <a:latin typeface="+mj-lt"/>
                        </a:rPr>
                        <a:t>412,62</a:t>
                      </a:r>
                    </a:p>
                    <a:p>
                      <a:pPr algn="ctr">
                        <a:lnSpc>
                          <a:spcPts val="1590"/>
                        </a:lnSpc>
                        <a:spcAft>
                          <a:spcPts val="0"/>
                        </a:spcAft>
                      </a:pPr>
                      <a:r>
                        <a:rPr b="1" dirty="0" sz="1400" kern="1200" kumimoji="0" lang="tr-TR">
                          <a:solidFill>
                            <a:srgbClr val="FF0000"/>
                          </a:solidFill>
                          <a:latin typeface="+mj-lt"/>
                          <a:ea typeface="Calibri"/>
                          <a:cs typeface="Times New Roman"/>
                        </a:rPr>
                        <a:t>7,82</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i="0" kern="1200" kumimoji="0" lang="tr-TR">
                          <a:solidFill>
                            <a:srgbClr val="0070C0"/>
                          </a:solidFill>
                          <a:latin typeface="+mj-lt"/>
                          <a:ea typeface="+mn-ea"/>
                          <a:cs typeface="+mn-cs"/>
                        </a:rPr>
                        <a:t>436,67</a:t>
                      </a:r>
                    </a:p>
                    <a:p>
                      <a:pPr algn="ctr">
                        <a:lnSpc>
                          <a:spcPts val="1590"/>
                        </a:lnSpc>
                        <a:spcAft>
                          <a:spcPts val="0"/>
                        </a:spcAft>
                      </a:pPr>
                      <a:r>
                        <a:rPr b="1" dirty="0" sz="1600" i="0" kern="1200" kumimoji="0" lang="tr-TR">
                          <a:solidFill>
                            <a:srgbClr val="FF0000"/>
                          </a:solidFill>
                          <a:latin typeface="+mj-lt"/>
                          <a:ea typeface="+mn-ea"/>
                          <a:cs typeface="+mn-cs"/>
                        </a:rPr>
                        <a:t>8,89</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bl>
          </a:graphicData>
        </a:graphic>
      </p:graphicFrame>
      <p:sp>
        <p:nvSpPr>
          <p:cNvPr id="1048684" name="4 Dikdörtgen"/>
          <p:cNvSpPr/>
          <p:nvPr/>
        </p:nvSpPr>
        <p:spPr>
          <a:xfrm>
            <a:off x="395536" y="404664"/>
            <a:ext cx="8280920" cy="892552"/>
          </a:xfrm>
          <a:prstGeom prst="rect"/>
        </p:spPr>
        <p:txBody>
          <a:bodyPr wrap="square">
            <a:spAutoFit/>
          </a:bodyPr>
          <a:p>
            <a:pPr algn="ctr"/>
            <a:r>
              <a:rPr b="1" dirty="0" sz="2800" lang="tr-TR">
                <a:solidFill>
                  <a:srgbClr val="FF0000"/>
                </a:solidFill>
                <a:latin typeface="Calibri" pitchFamily="34" charset="0"/>
                <a:ea typeface="Calibri" pitchFamily="34" charset="0"/>
                <a:cs typeface="Times New Roman" pitchFamily="18" charset="0"/>
              </a:rPr>
              <a:t>2023 - FEN VE ANADOLU LİSELERİ TABAN PUANLARI </a:t>
            </a:r>
          </a:p>
          <a:p>
            <a:pPr algn="ctr"/>
            <a:r>
              <a:rPr b="1" dirty="0" sz="2400" lang="tr-TR">
                <a:solidFill>
                  <a:srgbClr val="FFC000"/>
                </a:solidFill>
                <a:latin typeface="Calibri" pitchFamily="34" charset="0"/>
                <a:ea typeface="Calibri" pitchFamily="34" charset="0"/>
                <a:cs typeface="Times New Roman" pitchFamily="18" charset="0"/>
              </a:rPr>
              <a:t>(KARTAL-MALTEPE-PENDİK-KADIKÖY-TUZLA)</a:t>
            </a:r>
            <a:endParaRPr dirty="0" sz="2400" lang="tr-TR">
              <a:solidFill>
                <a:srgbClr val="FFC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85" name="4 Dikdörtgen"/>
          <p:cNvSpPr/>
          <p:nvPr/>
        </p:nvSpPr>
        <p:spPr>
          <a:xfrm>
            <a:off x="395536" y="404664"/>
            <a:ext cx="8280920" cy="523220"/>
          </a:xfrm>
          <a:prstGeom prst="rect"/>
        </p:spPr>
        <p:txBody>
          <a:bodyPr wrap="square">
            <a:spAutoFit/>
          </a:bodyPr>
          <a:p>
            <a:pPr algn="ctr"/>
            <a:r>
              <a:rPr b="1" dirty="0" sz="2800" lang="tr-TR">
                <a:solidFill>
                  <a:srgbClr val="FF0000"/>
                </a:solidFill>
                <a:latin typeface="Calibri" pitchFamily="34" charset="0"/>
                <a:ea typeface="Calibri" pitchFamily="34" charset="0"/>
                <a:cs typeface="Times New Roman" pitchFamily="18" charset="0"/>
              </a:rPr>
              <a:t>2023 - FEN VE ANADOLU LİSELERİ TABAN PUANLARI </a:t>
            </a:r>
          </a:p>
        </p:txBody>
      </p:sp>
      <p:sp>
        <p:nvSpPr>
          <p:cNvPr id="1048686" name="5 Dikdörtgen"/>
          <p:cNvSpPr/>
          <p:nvPr/>
        </p:nvSpPr>
        <p:spPr>
          <a:xfrm>
            <a:off x="1000100" y="1571612"/>
            <a:ext cx="7286676" cy="5909310"/>
          </a:xfrm>
          <a:prstGeom prst="rect"/>
        </p:spPr>
        <p:txBody>
          <a:bodyPr wrap="square">
            <a:spAutoFit/>
          </a:bodyPr>
          <a:p>
            <a:r>
              <a:rPr b="1" dirty="0" lang="tr-TR">
                <a:solidFill>
                  <a:srgbClr val="FF0000"/>
                </a:solidFill>
              </a:rPr>
              <a:t>TÜBİTAK Fen Lisesi </a:t>
            </a:r>
            <a:r>
              <a:rPr b="1" dirty="0" lang="tr-TR">
                <a:solidFill>
                  <a:srgbClr val="FFFF00"/>
                </a:solidFill>
              </a:rPr>
              <a:t>Taban-Tavan Puan Bilgileri</a:t>
            </a:r>
            <a:r>
              <a:rPr dirty="0" lang="tr-TR">
                <a:solidFill>
                  <a:srgbClr val="FFFF00"/>
                </a:solidFill>
              </a:rPr>
              <a:t>: %1 Dilime giren öğrenciler arasından </a:t>
            </a:r>
            <a:r>
              <a:rPr b="1" dirty="0" lang="tr-TR">
                <a:solidFill>
                  <a:srgbClr val="FFFF00"/>
                </a:solidFill>
              </a:rPr>
              <a:t>yetenek sınavı </a:t>
            </a:r>
            <a:r>
              <a:rPr dirty="0" lang="tr-TR">
                <a:solidFill>
                  <a:srgbClr val="FFFF00"/>
                </a:solidFill>
              </a:rPr>
              <a:t>ile öğrenci almaktadır.</a:t>
            </a:r>
            <a:br>
              <a:rPr dirty="0" lang="tr-TR">
                <a:solidFill>
                  <a:srgbClr val="FFFF00"/>
                </a:solidFill>
              </a:rPr>
            </a:br>
            <a:br>
              <a:rPr dirty="0" lang="tr-TR">
                <a:solidFill>
                  <a:srgbClr val="FFFF00"/>
                </a:solidFill>
              </a:rPr>
            </a:br>
            <a:br>
              <a:rPr dirty="0" lang="tr-TR">
                <a:solidFill>
                  <a:srgbClr val="FFFF00"/>
                </a:solidFill>
              </a:rPr>
            </a:br>
            <a:r>
              <a:rPr b="1" dirty="0" lang="tr-TR">
                <a:solidFill>
                  <a:srgbClr val="FF0000"/>
                </a:solidFill>
              </a:rPr>
              <a:t>Kontenjan Bilgileri</a:t>
            </a:r>
            <a:r>
              <a:rPr dirty="0" lang="tr-TR">
                <a:solidFill>
                  <a:srgbClr val="FF0000"/>
                </a:solidFill>
              </a:rPr>
              <a:t>: </a:t>
            </a:r>
            <a:r>
              <a:rPr dirty="0" lang="tr-TR">
                <a:solidFill>
                  <a:srgbClr val="FFFF00"/>
                </a:solidFill>
              </a:rPr>
              <a:t>270 ÖĞRENCİ / 11 ŞUBE</a:t>
            </a:r>
          </a:p>
          <a:p>
            <a:endParaRPr dirty="0" lang="tr-TR">
              <a:solidFill>
                <a:srgbClr val="FFFF00"/>
              </a:solidFill>
            </a:endParaRPr>
          </a:p>
          <a:p>
            <a:r>
              <a:rPr dirty="0" lang="tr-TR">
                <a:solidFill>
                  <a:srgbClr val="FFFF00"/>
                </a:solidFill>
              </a:rPr>
              <a:t>	Sınav, tek oturum hâlinde uygulanacak, çoktan seçmeli 50 soru sorulacak ve sınav süresi 100 dakika olacaktır. </a:t>
            </a:r>
          </a:p>
          <a:p>
            <a:r>
              <a:rPr dirty="0" lang="tr-TR">
                <a:solidFill>
                  <a:srgbClr val="FFFF00"/>
                </a:solidFill>
              </a:rPr>
              <a:t>Sınav; Matematik, Fen Bilimleri ve Bilgisayar alanlarından oluşacak olup Matematik ve Bilgisayar alanından 10’ar, Fen Bilimleri alanından ise 30 soruyu içerecektir. </a:t>
            </a:r>
          </a:p>
          <a:p>
            <a:endParaRPr dirty="0" lang="tr-TR">
              <a:solidFill>
                <a:srgbClr val="FFFF00"/>
              </a:solidFill>
            </a:endParaRPr>
          </a:p>
          <a:p>
            <a:r>
              <a:rPr dirty="0" lang="tr-TR">
                <a:solidFill>
                  <a:srgbClr val="FF0000"/>
                </a:solidFill>
              </a:rPr>
              <a:t>Adres - </a:t>
            </a:r>
            <a:r>
              <a:rPr dirty="0" lang="tr-TR">
                <a:solidFill>
                  <a:srgbClr val="FFFF00"/>
                </a:solidFill>
              </a:rPr>
              <a:t>BARIŞ MAH. KOŞU YOLU CAD. TÜBİTAK FEN LİSESİ BLOK NO 42/5 GEBZE / KOCAELİ</a:t>
            </a:r>
          </a:p>
          <a:p>
            <a:endParaRPr dirty="0" lang="tr-TR">
              <a:solidFill>
                <a:srgbClr val="FFFF00"/>
              </a:solidFill>
            </a:endParaRPr>
          </a:p>
          <a:p>
            <a:r>
              <a:rPr dirty="0" lang="tr-TR">
                <a:solidFill>
                  <a:srgbClr val="FFFF00"/>
                </a:solidFill>
              </a:rPr>
              <a:t>Başvuru kılavuzuna okul web sitesinden ulaşabilirsiniz.</a:t>
            </a:r>
          </a:p>
          <a:p>
            <a:endParaRPr dirty="0" lang="tr-TR">
              <a:solidFill>
                <a:srgbClr val="FFFF00"/>
              </a:solidFill>
            </a:endParaRPr>
          </a:p>
          <a:p>
            <a:r>
              <a:rPr dirty="0" lang="tr-TR" err="1">
                <a:solidFill>
                  <a:srgbClr val="FF0000"/>
                </a:solidFill>
              </a:rPr>
              <a:t>Baykar</a:t>
            </a:r>
            <a:r>
              <a:rPr dirty="0" lang="tr-TR">
                <a:solidFill>
                  <a:srgbClr val="FF0000"/>
                </a:solidFill>
              </a:rPr>
              <a:t> lisesi</a:t>
            </a:r>
          </a:p>
          <a:p>
            <a:endParaRPr dirty="0" lang="tr-TR">
              <a:solidFill>
                <a:srgbClr val="FFFF00"/>
              </a:solidFill>
            </a:endParaRPr>
          </a:p>
          <a:p>
            <a:endParaRPr dirty="0" lang="tr-TR">
              <a:solidFill>
                <a:srgbClr val="FFFF00"/>
              </a:solidFill>
            </a:endParaRPr>
          </a:p>
          <a:p>
            <a:endParaRPr dirty="0" lang="tr-TR">
              <a:solidFill>
                <a:srgbClr val="FFFF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graphicFrame>
        <p:nvGraphicFramePr>
          <p:cNvPr id="4194315" name="1 Tablo"/>
          <p:cNvGraphicFramePr>
            <a:graphicFrameLocks noGrp="1"/>
          </p:cNvGraphicFramePr>
          <p:nvPr/>
        </p:nvGraphicFramePr>
        <p:xfrm>
          <a:off x="468684" y="1818104"/>
          <a:ext cx="8246720" cy="4572000"/>
        </p:xfrm>
        <a:graphic>
          <a:graphicData uri="http://schemas.openxmlformats.org/drawingml/2006/table">
            <a:tbl>
              <a:tblPr firstRow="1" bandRow="1">
                <a:tableStyleId>{5C22544A-7EE6-4342-B048-85BDC9FD1C3A}</a:tableStyleId>
              </a:tblPr>
              <a:tblGrid>
                <a:gridCol w="254565"/>
                <a:gridCol w="5184761"/>
                <a:gridCol w="935798"/>
                <a:gridCol w="935798"/>
                <a:gridCol w="935798"/>
              </a:tblGrid>
              <a:tr h="437024">
                <a:tc>
                  <a:txBody>
                    <a:bodyPr/>
                    <a:p>
                      <a:pPr algn="ctr"/>
                      <a:endParaRPr b="0" dirty="0" sz="2800" lang="tr-TR">
                        <a:solidFill>
                          <a:srgbClr val="0070C0"/>
                        </a:solidFill>
                        <a:latin typeface="+mj-lt"/>
                      </a:endParaRP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1" dirty="0" sz="2800" lang="tr-TR">
                          <a:solidFill>
                            <a:srgbClr val="FF0000"/>
                          </a:solidFill>
                          <a:latin typeface="+mj-lt"/>
                        </a:rPr>
                        <a:t>Ortaöğretim başarı puanıyla alan okullar (6.7.8. sınıf)</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2800" kern="1200" kumimoji="0" lang="tr-TR">
                          <a:solidFill>
                            <a:srgbClr val="FF0000"/>
                          </a:solidFill>
                          <a:latin typeface="+mj-lt"/>
                          <a:ea typeface="+mn-ea"/>
                          <a:cs typeface="+mn-cs"/>
                        </a:rPr>
                        <a:t>2021</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2800" kern="1200" kumimoji="0" lang="tr-TR">
                          <a:solidFill>
                            <a:srgbClr val="FF0000"/>
                          </a:solidFill>
                          <a:latin typeface="+mj-lt"/>
                          <a:ea typeface="+mn-ea"/>
                          <a:cs typeface="+mn-cs"/>
                        </a:rPr>
                        <a:t>2022</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2800" kern="1200" kumimoji="0" lang="tr-TR">
                          <a:solidFill>
                            <a:srgbClr val="FF0000"/>
                          </a:solidFill>
                          <a:latin typeface="+mj-lt"/>
                          <a:ea typeface="+mn-ea"/>
                          <a:cs typeface="+mn-cs"/>
                        </a:rPr>
                        <a:t>2023</a:t>
                      </a:r>
                    </a:p>
                  </a:txBody>
                  <a:tcPr>
                    <a:solidFill>
                      <a:schemeClr val="tx1">
                        <a:lumMod val="75000"/>
                      </a:schemeClr>
                    </a:solidFill>
                  </a:tcPr>
                </a:tc>
              </a:tr>
              <a:tr h="437024">
                <a:tc>
                  <a:txBody>
                    <a:bodyPr/>
                    <a:p>
                      <a:pPr algn="ctr"/>
                      <a:r>
                        <a:rPr b="0" dirty="0" sz="2800" lang="tr-TR">
                          <a:solidFill>
                            <a:srgbClr val="0070C0"/>
                          </a:solidFill>
                          <a:latin typeface="+mj-lt"/>
                        </a:rPr>
                        <a:t>1</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Semiha </a:t>
                      </a:r>
                      <a:r>
                        <a:rPr b="0" dirty="0" sz="2800" i="0" kern="1200" kumimoji="0" lang="tr-TR" err="1">
                          <a:solidFill>
                            <a:srgbClr val="0070C0"/>
                          </a:solidFill>
                          <a:latin typeface="+mj-lt"/>
                          <a:ea typeface="+mn-ea"/>
                          <a:cs typeface="+mn-cs"/>
                        </a:rPr>
                        <a:t>Sakir</a:t>
                      </a:r>
                      <a:r>
                        <a:rPr b="0" dirty="0" sz="2800" i="0" kern="1200" kumimoji="0" lang="tr-TR">
                          <a:solidFill>
                            <a:srgbClr val="0070C0"/>
                          </a:solidFill>
                          <a:latin typeface="+mj-lt"/>
                          <a:ea typeface="+mn-ea"/>
                          <a:cs typeface="+mn-cs"/>
                        </a:rPr>
                        <a:t> Anadolu Lisesi </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95</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93</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93,7</a:t>
                      </a:r>
                    </a:p>
                  </a:txBody>
                  <a:tcPr>
                    <a:solidFill>
                      <a:schemeClr val="tx1">
                        <a:lumMod val="75000"/>
                      </a:schemeClr>
                    </a:solidFill>
                  </a:tcPr>
                </a:tc>
              </a:tr>
              <a:tr h="437024">
                <a:tc>
                  <a:txBody>
                    <a:bodyPr/>
                    <a:p>
                      <a:pPr algn="ctr"/>
                      <a:r>
                        <a:rPr b="0" dirty="0" sz="2800" lang="tr-TR">
                          <a:solidFill>
                            <a:srgbClr val="0070C0"/>
                          </a:solidFill>
                          <a:latin typeface="+mj-lt"/>
                        </a:rPr>
                        <a:t>2</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2800" i="0" kern="1200" kumimoji="0" lang="tr-TR" err="1">
                          <a:solidFill>
                            <a:srgbClr val="0070C0"/>
                          </a:solidFill>
                          <a:latin typeface="+mj-lt"/>
                          <a:ea typeface="+mn-ea"/>
                          <a:cs typeface="+mn-cs"/>
                        </a:rPr>
                        <a:t>Fatin</a:t>
                      </a:r>
                      <a:r>
                        <a:rPr b="0" dirty="0" sz="2800" i="0" kern="1200" kumimoji="0" lang="tr-TR">
                          <a:solidFill>
                            <a:srgbClr val="0070C0"/>
                          </a:solidFill>
                          <a:latin typeface="+mj-lt"/>
                          <a:ea typeface="+mn-ea"/>
                          <a:cs typeface="+mn-cs"/>
                        </a:rPr>
                        <a:t> Rüştü Zorlu Anadolu Lisesi </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 93</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95</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95,6</a:t>
                      </a:r>
                    </a:p>
                  </a:txBody>
                  <a:tcPr>
                    <a:solidFill>
                      <a:schemeClr val="tx1">
                        <a:lumMod val="75000"/>
                      </a:schemeClr>
                    </a:solidFill>
                  </a:tcPr>
                </a:tc>
              </a:tr>
              <a:tr h="437024">
                <a:tc>
                  <a:txBody>
                    <a:bodyPr/>
                    <a:p>
                      <a:pPr algn="ctr"/>
                      <a:r>
                        <a:rPr b="0" dirty="0" sz="2800" lang="tr-TR">
                          <a:solidFill>
                            <a:srgbClr val="0070C0"/>
                          </a:solidFill>
                          <a:latin typeface="+mj-lt"/>
                        </a:rPr>
                        <a:t>3</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Hasan Ferruh Özgen </a:t>
                      </a:r>
                      <a:r>
                        <a:rPr b="0" dirty="0" sz="2800" i="0" kern="1200" kumimoji="0" lang="tr-TR" err="1">
                          <a:solidFill>
                            <a:srgbClr val="0070C0"/>
                          </a:solidFill>
                          <a:latin typeface="+mj-lt"/>
                          <a:ea typeface="+mn-ea"/>
                          <a:cs typeface="+mn-cs"/>
                        </a:rPr>
                        <a:t>Anad</a:t>
                      </a:r>
                      <a:r>
                        <a:rPr b="0" dirty="0" sz="2800" i="0" kern="1200" kumimoji="0" lang="tr-TR">
                          <a:solidFill>
                            <a:srgbClr val="0070C0"/>
                          </a:solidFill>
                          <a:latin typeface="+mj-lt"/>
                          <a:ea typeface="+mn-ea"/>
                          <a:cs typeface="+mn-cs"/>
                        </a:rPr>
                        <a:t>. Lisesi </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90</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94</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94.8</a:t>
                      </a:r>
                      <a:endParaRPr b="0" dirty="0" sz="2800" kern="1200" kumimoji="0" lang="tr-TR">
                        <a:solidFill>
                          <a:srgbClr val="0070C0"/>
                        </a:solidFill>
                        <a:latin typeface="+mj-lt"/>
                        <a:ea typeface="+mn-ea"/>
                        <a:cs typeface="+mn-cs"/>
                      </a:endParaRPr>
                    </a:p>
                  </a:txBody>
                  <a:tcPr>
                    <a:solidFill>
                      <a:schemeClr val="tx1">
                        <a:lumMod val="75000"/>
                      </a:schemeClr>
                    </a:solidFill>
                  </a:tcPr>
                </a:tc>
              </a:tr>
              <a:tr h="370840">
                <a:tc>
                  <a:txBody>
                    <a:bodyPr/>
                    <a:p>
                      <a:pPr algn="ctr"/>
                      <a:r>
                        <a:rPr b="0" dirty="0" sz="2800" lang="tr-TR">
                          <a:solidFill>
                            <a:srgbClr val="0070C0"/>
                          </a:solidFill>
                          <a:latin typeface="+mj-lt"/>
                        </a:rPr>
                        <a:t>4</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Yıldız Ahmet Arayıcı </a:t>
                      </a:r>
                      <a:r>
                        <a:rPr b="0" dirty="0" sz="2800" i="0" kern="1200" kumimoji="0" lang="tr-TR">
                          <a:solidFill>
                            <a:srgbClr val="0070C0"/>
                          </a:solidFill>
                          <a:latin typeface="+mj-lt"/>
                          <a:ea typeface="+mn-ea"/>
                          <a:cs typeface="+mn-cs"/>
                        </a:rPr>
                        <a:t>Anadolu Lisesi </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90</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91</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91,1</a:t>
                      </a:r>
                    </a:p>
                  </a:txBody>
                  <a:tcPr>
                    <a:solidFill>
                      <a:schemeClr val="tx1">
                        <a:lumMod val="75000"/>
                      </a:schemeClr>
                    </a:solidFill>
                  </a:tcPr>
                </a:tc>
              </a:tr>
              <a:tr h="370840">
                <a:tc>
                  <a:txBody>
                    <a:bodyPr/>
                    <a:p>
                      <a:pPr algn="ctr"/>
                      <a:r>
                        <a:rPr b="0" dirty="0" sz="2800" lang="tr-TR">
                          <a:solidFill>
                            <a:srgbClr val="0070C0"/>
                          </a:solidFill>
                          <a:latin typeface="+mj-lt"/>
                        </a:rPr>
                        <a:t>5</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Türk </a:t>
                      </a:r>
                      <a:r>
                        <a:rPr b="0" dirty="0" sz="2800" i="0" kern="1200" kumimoji="0" lang="tr-TR" err="1">
                          <a:solidFill>
                            <a:srgbClr val="0070C0"/>
                          </a:solidFill>
                          <a:latin typeface="+mj-lt"/>
                          <a:ea typeface="+mn-ea"/>
                          <a:cs typeface="+mn-cs"/>
                        </a:rPr>
                        <a:t>Kızılayı</a:t>
                      </a:r>
                      <a:r>
                        <a:rPr b="0" dirty="0" sz="2800" i="0" kern="1200" kumimoji="0" lang="tr-TR">
                          <a:solidFill>
                            <a:srgbClr val="0070C0"/>
                          </a:solidFill>
                          <a:latin typeface="+mj-lt"/>
                          <a:ea typeface="+mn-ea"/>
                          <a:cs typeface="+mn-cs"/>
                        </a:rPr>
                        <a:t> Kartal Anadolu Lisesi </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89</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87</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89</a:t>
                      </a:r>
                    </a:p>
                  </a:txBody>
                  <a:tcPr>
                    <a:solidFill>
                      <a:schemeClr val="tx1">
                        <a:lumMod val="75000"/>
                      </a:schemeClr>
                    </a:solidFill>
                  </a:tcPr>
                </a:tc>
              </a:tr>
              <a:tr h="370840">
                <a:tc>
                  <a:txBody>
                    <a:bodyPr/>
                    <a:p>
                      <a:pPr algn="ctr"/>
                      <a:r>
                        <a:rPr b="0" dirty="0" sz="2800" lang="tr-TR">
                          <a:solidFill>
                            <a:srgbClr val="0070C0"/>
                          </a:solidFill>
                          <a:latin typeface="+mj-lt"/>
                        </a:rPr>
                        <a:t>6</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Süleyman Demirel </a:t>
                      </a:r>
                      <a:r>
                        <a:rPr b="0" dirty="0" sz="2800" i="0" kern="1200" kumimoji="0" lang="tr-TR">
                          <a:solidFill>
                            <a:srgbClr val="0070C0"/>
                          </a:solidFill>
                          <a:latin typeface="+mj-lt"/>
                          <a:ea typeface="+mn-ea"/>
                          <a:cs typeface="+mn-cs"/>
                        </a:rPr>
                        <a:t>Anadolu Lisesi </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86</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87</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87,4</a:t>
                      </a:r>
                    </a:p>
                  </a:txBody>
                  <a:tcPr>
                    <a:solidFill>
                      <a:schemeClr val="tx1">
                        <a:lumMod val="75000"/>
                      </a:schemeClr>
                    </a:solidFill>
                  </a:tcPr>
                </a:tc>
              </a:tr>
              <a:tr h="370840">
                <a:tc>
                  <a:txBody>
                    <a:bodyPr/>
                    <a:p>
                      <a:pPr algn="ctr"/>
                      <a:r>
                        <a:rPr b="0" dirty="0" sz="2800" lang="tr-TR">
                          <a:solidFill>
                            <a:srgbClr val="0070C0"/>
                          </a:solidFill>
                          <a:latin typeface="+mj-lt"/>
                        </a:rPr>
                        <a:t>7</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Hacı Hatice Bayraktar </a:t>
                      </a:r>
                      <a:r>
                        <a:rPr b="0" dirty="0" sz="2800" i="0" kern="1200" kumimoji="0" lang="tr-TR" err="1">
                          <a:solidFill>
                            <a:srgbClr val="0070C0"/>
                          </a:solidFill>
                          <a:latin typeface="+mj-lt"/>
                          <a:ea typeface="+mn-ea"/>
                          <a:cs typeface="+mn-cs"/>
                        </a:rPr>
                        <a:t>Anad</a:t>
                      </a:r>
                      <a:r>
                        <a:rPr b="0" dirty="0" sz="2800" i="0" kern="1200" kumimoji="0" lang="tr-TR">
                          <a:solidFill>
                            <a:srgbClr val="0070C0"/>
                          </a:solidFill>
                          <a:latin typeface="+mj-lt"/>
                          <a:ea typeface="+mn-ea"/>
                          <a:cs typeface="+mn-cs"/>
                        </a:rPr>
                        <a:t>. Lisesi </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i="0" kern="1200" kumimoji="0" lang="tr-TR">
                          <a:solidFill>
                            <a:srgbClr val="0070C0"/>
                          </a:solidFill>
                          <a:latin typeface="+mj-lt"/>
                          <a:ea typeface="+mn-ea"/>
                          <a:cs typeface="+mn-cs"/>
                        </a:rPr>
                        <a:t>78</a:t>
                      </a:r>
                      <a:endParaRPr b="0" dirty="0" sz="2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70</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800" kern="1200" kumimoji="0" lang="tr-TR">
                          <a:solidFill>
                            <a:srgbClr val="0070C0"/>
                          </a:solidFill>
                          <a:latin typeface="+mj-lt"/>
                          <a:ea typeface="+mn-ea"/>
                          <a:cs typeface="+mn-cs"/>
                        </a:rPr>
                        <a:t>68,6</a:t>
                      </a:r>
                    </a:p>
                  </a:txBody>
                  <a:tcPr>
                    <a:solidFill>
                      <a:schemeClr val="tx1">
                        <a:lumMod val="75000"/>
                      </a:schemeClr>
                    </a:solidFill>
                  </a:tcPr>
                </a:tc>
              </a:tr>
            </a:tbl>
          </a:graphicData>
        </a:graphic>
      </p:graphicFrame>
      <p:sp>
        <p:nvSpPr>
          <p:cNvPr id="1048687" name="2 Dikdörtgen"/>
          <p:cNvSpPr/>
          <p:nvPr/>
        </p:nvSpPr>
        <p:spPr>
          <a:xfrm>
            <a:off x="755576" y="365755"/>
            <a:ext cx="7560840" cy="1015663"/>
          </a:xfrm>
          <a:prstGeom prst="rect"/>
        </p:spPr>
        <p:txBody>
          <a:bodyPr wrap="square">
            <a:spAutoFit/>
          </a:bodyPr>
          <a:p>
            <a:pPr algn="ctr"/>
            <a:r>
              <a:rPr b="1" dirty="0" sz="3600" lang="tr-TR">
                <a:solidFill>
                  <a:srgbClr val="FF0000"/>
                </a:solidFill>
              </a:rPr>
              <a:t>PUANSIZ LİSELER - Kartal</a:t>
            </a:r>
          </a:p>
          <a:p>
            <a:pPr algn="ctr"/>
            <a:r>
              <a:rPr b="1" dirty="0" sz="2400" lang="tr-TR">
                <a:solidFill>
                  <a:srgbClr val="FF0000"/>
                </a:solidFill>
              </a:rPr>
              <a:t>(Ortaöğretim başarı puanıyla alan okullar-2023)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graphicFrame>
        <p:nvGraphicFramePr>
          <p:cNvPr id="4194316" name="1 Tablo"/>
          <p:cNvGraphicFramePr>
            <a:graphicFrameLocks noGrp="1"/>
          </p:cNvGraphicFramePr>
          <p:nvPr/>
        </p:nvGraphicFramePr>
        <p:xfrm>
          <a:off x="468684" y="1340768"/>
          <a:ext cx="8135764" cy="5070848"/>
        </p:xfrm>
        <a:graphic>
          <a:graphicData uri="http://schemas.openxmlformats.org/drawingml/2006/table">
            <a:tbl>
              <a:tblPr firstRow="1" bandRow="1">
                <a:tableStyleId>{5C22544A-7EE6-4342-B048-85BDC9FD1C3A}</a:tableStyleId>
              </a:tblPr>
              <a:tblGrid>
                <a:gridCol w="430908"/>
                <a:gridCol w="6552728"/>
                <a:gridCol w="1152128"/>
              </a:tblGrid>
              <a:tr h="437024">
                <a:tc>
                  <a:txBody>
                    <a:bodyPr/>
                    <a:p>
                      <a:pPr algn="ctr"/>
                      <a:endParaRPr b="0" dirty="0" sz="2400" lang="tr-TR">
                        <a:solidFill>
                          <a:srgbClr val="0070C0"/>
                        </a:solidFill>
                        <a:latin typeface="+mj-lt"/>
                      </a:endParaRP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0000"/>
                          </a:solidFill>
                          <a:latin typeface="+mj-lt"/>
                        </a:rPr>
                        <a:t>Ortaöğretim başarı puanıyla alan okullar (6.7.8. sınıf)</a:t>
                      </a:r>
                      <a:endParaRPr b="0" dirty="0" sz="24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2800" kern="1200" kumimoji="0" lang="tr-TR">
                          <a:solidFill>
                            <a:srgbClr val="FF0000"/>
                          </a:solidFill>
                          <a:latin typeface="+mj-lt"/>
                          <a:ea typeface="+mn-ea"/>
                          <a:cs typeface="+mn-cs"/>
                        </a:rPr>
                        <a:t>2023</a:t>
                      </a:r>
                    </a:p>
                  </a:txBody>
                  <a:tcPr>
                    <a:solidFill>
                      <a:schemeClr val="tx1">
                        <a:lumMod val="75000"/>
                      </a:schemeClr>
                    </a:solidFill>
                  </a:tcPr>
                </a:tc>
              </a:tr>
              <a:tr h="437024">
                <a:tc>
                  <a:txBody>
                    <a:bodyPr/>
                    <a:p>
                      <a:pPr algn="ctr"/>
                      <a:r>
                        <a:rPr b="0" dirty="0" sz="1800" lang="tr-TR">
                          <a:solidFill>
                            <a:srgbClr val="0070C0"/>
                          </a:solidFill>
                          <a:latin typeface="+mj-lt"/>
                        </a:rPr>
                        <a:t>1</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0070C0"/>
                          </a:solidFill>
                          <a:latin typeface="+mj-lt"/>
                          <a:ea typeface="+mn-ea"/>
                          <a:cs typeface="+mn-cs"/>
                        </a:rPr>
                        <a:t>Yakacık Yüksel İlhan Alanyalı Çok </a:t>
                      </a:r>
                      <a:r>
                        <a:rPr b="0" dirty="0" sz="1800" i="0" kern="1200" kumimoji="0" lang="tr-TR" err="1">
                          <a:solidFill>
                            <a:srgbClr val="0070C0"/>
                          </a:solidFill>
                          <a:latin typeface="+mj-lt"/>
                          <a:ea typeface="+mn-ea"/>
                          <a:cs typeface="+mn-cs"/>
                        </a:rPr>
                        <a:t>Prog</a:t>
                      </a:r>
                      <a:r>
                        <a:rPr b="0" dirty="0" sz="1800" i="0" kern="1200" kumimoji="0" lang="tr-TR">
                          <a:solidFill>
                            <a:srgbClr val="0070C0"/>
                          </a:solidFill>
                          <a:latin typeface="+mj-lt"/>
                          <a:ea typeface="+mn-ea"/>
                          <a:cs typeface="+mn-cs"/>
                        </a:rPr>
                        <a:t>. A.L. </a:t>
                      </a:r>
                      <a:r>
                        <a:rPr b="0" dirty="0" sz="1800" i="0" kern="1200" kumimoji="0" lang="tr-TR">
                          <a:solidFill>
                            <a:srgbClr val="FF0000"/>
                          </a:solidFill>
                          <a:latin typeface="+mj-lt"/>
                          <a:ea typeface="+mn-ea"/>
                          <a:cs typeface="+mn-cs"/>
                        </a:rPr>
                        <a:t>(</a:t>
                      </a:r>
                      <a:r>
                        <a:rPr b="0" dirty="0" sz="1800" i="0" kern="1200" kumimoji="0" lang="tr-TR" err="1">
                          <a:solidFill>
                            <a:srgbClr val="FF0000"/>
                          </a:solidFill>
                          <a:latin typeface="+mj-lt"/>
                          <a:ea typeface="+mn-ea"/>
                          <a:cs typeface="+mn-cs"/>
                        </a:rPr>
                        <a:t>And</a:t>
                      </a:r>
                      <a:r>
                        <a:rPr b="0" dirty="0" sz="1800" i="0" kern="1200" kumimoji="0" lang="tr-TR">
                          <a:solidFill>
                            <a:srgbClr val="FF0000"/>
                          </a:solidFill>
                          <a:latin typeface="+mj-lt"/>
                          <a:ea typeface="+mn-ea"/>
                          <a:cs typeface="+mn-cs"/>
                        </a:rPr>
                        <a:t>. </a:t>
                      </a:r>
                      <a:r>
                        <a:rPr b="0" dirty="0" sz="1800" i="0" kern="1200" kumimoji="0" lang="tr-TR" err="1">
                          <a:solidFill>
                            <a:srgbClr val="FF0000"/>
                          </a:solidFill>
                          <a:latin typeface="+mj-lt"/>
                          <a:ea typeface="+mn-ea"/>
                          <a:cs typeface="+mn-cs"/>
                        </a:rPr>
                        <a:t>Prog</a:t>
                      </a:r>
                      <a:r>
                        <a:rPr b="0" dirty="0" sz="1800" i="0" kern="1200" kumimoji="0" lang="tr-TR">
                          <a:solidFill>
                            <a:srgbClr val="FF0000"/>
                          </a:solidFill>
                          <a:latin typeface="+mj-lt"/>
                          <a:ea typeface="+mn-ea"/>
                          <a:cs typeface="+mn-cs"/>
                        </a:rPr>
                        <a:t>.)</a:t>
                      </a:r>
                      <a:endParaRPr b="0" dirty="0" sz="1800" kern="1200" kumimoji="0" lang="tr-TR">
                        <a:solidFill>
                          <a:srgbClr val="FF000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93,7</a:t>
                      </a:r>
                    </a:p>
                  </a:txBody>
                  <a:tcPr>
                    <a:solidFill>
                      <a:schemeClr val="tx1">
                        <a:lumMod val="75000"/>
                      </a:schemeClr>
                    </a:solidFill>
                  </a:tcPr>
                </a:tc>
              </a:tr>
              <a:tr h="437024">
                <a:tc>
                  <a:txBody>
                    <a:bodyPr/>
                    <a:p>
                      <a:pPr algn="ctr"/>
                      <a:r>
                        <a:rPr b="0" dirty="0" sz="1800" lang="tr-TR">
                          <a:solidFill>
                            <a:srgbClr val="0070C0"/>
                          </a:solidFill>
                          <a:latin typeface="+mj-lt"/>
                        </a:rPr>
                        <a:t>2</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0070C0"/>
                          </a:solidFill>
                          <a:latin typeface="+mj-lt"/>
                          <a:ea typeface="+mn-ea"/>
                          <a:cs typeface="+mn-cs"/>
                        </a:rPr>
                        <a:t>Hacı İsmail </a:t>
                      </a:r>
                      <a:r>
                        <a:rPr b="0" dirty="0" sz="1800" i="0" kern="1200" kumimoji="0" lang="tr-TR" err="1">
                          <a:solidFill>
                            <a:srgbClr val="0070C0"/>
                          </a:solidFill>
                          <a:latin typeface="+mj-lt"/>
                          <a:ea typeface="+mn-ea"/>
                          <a:cs typeface="+mn-cs"/>
                        </a:rPr>
                        <a:t>Gündoğdu</a:t>
                      </a:r>
                      <a:r>
                        <a:rPr b="0" dirty="0" sz="1800" i="0" kern="1200" kumimoji="0" lang="tr-TR">
                          <a:solidFill>
                            <a:srgbClr val="0070C0"/>
                          </a:solidFill>
                          <a:latin typeface="+mj-lt"/>
                          <a:ea typeface="+mn-ea"/>
                          <a:cs typeface="+mn-cs"/>
                        </a:rPr>
                        <a:t> Çok Programlı Anadolu Lisesi </a:t>
                      </a:r>
                      <a:r>
                        <a:rPr b="0" dirty="0" sz="1800" i="0" kern="1200" kumimoji="0" lang="tr-TR">
                          <a:solidFill>
                            <a:srgbClr val="FF0000"/>
                          </a:solidFill>
                          <a:latin typeface="+mj-lt"/>
                          <a:ea typeface="+mn-ea"/>
                          <a:cs typeface="+mn-cs"/>
                        </a:rPr>
                        <a:t>(</a:t>
                      </a:r>
                      <a:r>
                        <a:rPr b="0" dirty="0" sz="1800" i="0" kern="1200" kumimoji="0" lang="tr-TR" err="1">
                          <a:solidFill>
                            <a:srgbClr val="FF0000"/>
                          </a:solidFill>
                          <a:latin typeface="+mj-lt"/>
                          <a:ea typeface="+mn-ea"/>
                          <a:cs typeface="+mn-cs"/>
                        </a:rPr>
                        <a:t>And</a:t>
                      </a:r>
                      <a:r>
                        <a:rPr b="0" dirty="0" sz="1800" i="0" kern="1200" kumimoji="0" lang="tr-TR">
                          <a:solidFill>
                            <a:srgbClr val="FF0000"/>
                          </a:solidFill>
                          <a:latin typeface="+mj-lt"/>
                          <a:ea typeface="+mn-ea"/>
                          <a:cs typeface="+mn-cs"/>
                        </a:rPr>
                        <a:t>. </a:t>
                      </a:r>
                      <a:r>
                        <a:rPr b="0" dirty="0" sz="1800" i="0" kern="1200" kumimoji="0" lang="tr-TR" err="1">
                          <a:solidFill>
                            <a:srgbClr val="FF0000"/>
                          </a:solidFill>
                          <a:latin typeface="+mj-lt"/>
                          <a:ea typeface="+mn-ea"/>
                          <a:cs typeface="+mn-cs"/>
                        </a:rPr>
                        <a:t>Prog</a:t>
                      </a:r>
                      <a:r>
                        <a:rPr b="0" dirty="0" sz="1800" i="0" kern="1200" kumimoji="0" lang="tr-TR">
                          <a:solidFill>
                            <a:srgbClr val="FF0000"/>
                          </a:solidFill>
                          <a:latin typeface="+mj-lt"/>
                          <a:ea typeface="+mn-ea"/>
                          <a:cs typeface="+mn-cs"/>
                        </a:rPr>
                        <a:t>.)</a:t>
                      </a:r>
                      <a:endParaRPr b="0" dirty="0" sz="1800" kern="1200" kumimoji="0" lang="tr-TR">
                        <a:solidFill>
                          <a:srgbClr val="FF000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90</a:t>
                      </a:r>
                    </a:p>
                  </a:txBody>
                  <a:tcPr>
                    <a:solidFill>
                      <a:schemeClr val="tx1">
                        <a:lumMod val="75000"/>
                      </a:schemeClr>
                    </a:solidFill>
                  </a:tcPr>
                </a:tc>
              </a:tr>
              <a:tr h="437024">
                <a:tc>
                  <a:txBody>
                    <a:bodyPr/>
                    <a:p>
                      <a:pPr algn="ctr"/>
                      <a:r>
                        <a:rPr b="0" dirty="0" sz="1800" lang="tr-TR">
                          <a:solidFill>
                            <a:srgbClr val="0070C0"/>
                          </a:solidFill>
                          <a:latin typeface="+mj-lt"/>
                        </a:rPr>
                        <a:t>3</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0070C0"/>
                          </a:solidFill>
                          <a:latin typeface="+mj-lt"/>
                          <a:ea typeface="+mn-ea"/>
                          <a:cs typeface="+mn-cs"/>
                        </a:rPr>
                        <a:t>Yakacık Yüksel İlhan Alanyalı Çok </a:t>
                      </a:r>
                      <a:r>
                        <a:rPr b="0" dirty="0" sz="1800" i="0" kern="1200" kumimoji="0" lang="tr-TR" err="1">
                          <a:solidFill>
                            <a:srgbClr val="0070C0"/>
                          </a:solidFill>
                          <a:latin typeface="+mj-lt"/>
                          <a:ea typeface="+mn-ea"/>
                          <a:cs typeface="+mn-cs"/>
                        </a:rPr>
                        <a:t>Prog</a:t>
                      </a:r>
                      <a:r>
                        <a:rPr b="0" dirty="0" sz="1800" i="0" kern="1200" kumimoji="0" lang="tr-TR">
                          <a:solidFill>
                            <a:srgbClr val="0070C0"/>
                          </a:solidFill>
                          <a:latin typeface="+mj-lt"/>
                          <a:ea typeface="+mn-ea"/>
                          <a:cs typeface="+mn-cs"/>
                        </a:rPr>
                        <a:t>. A.L. </a:t>
                      </a:r>
                      <a:r>
                        <a:rPr b="0" dirty="0" sz="1800" i="0" kern="1200" kumimoji="0" lang="tr-TR">
                          <a:solidFill>
                            <a:srgbClr val="00B050"/>
                          </a:solidFill>
                          <a:latin typeface="+mj-lt"/>
                          <a:ea typeface="+mn-ea"/>
                          <a:cs typeface="+mn-cs"/>
                        </a:rPr>
                        <a:t>(Sağlık. </a:t>
                      </a:r>
                      <a:r>
                        <a:rPr b="0" dirty="0" sz="1800" i="0" kern="1200" kumimoji="0" lang="tr-TR" err="1">
                          <a:solidFill>
                            <a:srgbClr val="00B050"/>
                          </a:solidFill>
                          <a:latin typeface="+mj-lt"/>
                          <a:ea typeface="+mn-ea"/>
                          <a:cs typeface="+mn-cs"/>
                        </a:rPr>
                        <a:t>Prog</a:t>
                      </a:r>
                      <a:r>
                        <a:rPr b="0" dirty="0" sz="1800" i="0" kern="1200" kumimoji="0" lang="tr-TR">
                          <a:solidFill>
                            <a:srgbClr val="00B050"/>
                          </a:solidFill>
                          <a:latin typeface="+mj-lt"/>
                          <a:ea typeface="+mn-ea"/>
                          <a:cs typeface="+mn-cs"/>
                        </a:rPr>
                        <a:t>.)</a:t>
                      </a:r>
                      <a:endParaRPr b="0" dirty="0" sz="1800" kern="1200" kumimoji="0" lang="tr-TR">
                        <a:solidFill>
                          <a:srgbClr val="00B05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88,2</a:t>
                      </a:r>
                    </a:p>
                  </a:txBody>
                  <a:tcPr>
                    <a:solidFill>
                      <a:schemeClr val="tx1">
                        <a:lumMod val="75000"/>
                      </a:schemeClr>
                    </a:solidFill>
                  </a:tcPr>
                </a:tc>
              </a:tr>
              <a:tr h="437024">
                <a:tc>
                  <a:txBody>
                    <a:bodyPr/>
                    <a:p>
                      <a:pPr algn="ctr"/>
                      <a:r>
                        <a:rPr b="0" dirty="0" sz="1800" lang="tr-TR">
                          <a:solidFill>
                            <a:srgbClr val="0070C0"/>
                          </a:solidFill>
                          <a:latin typeface="+mj-lt"/>
                        </a:rPr>
                        <a:t>4</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nb-NO">
                          <a:solidFill>
                            <a:srgbClr val="0070C0"/>
                          </a:solidFill>
                          <a:latin typeface="+mj-lt"/>
                          <a:ea typeface="+mn-ea"/>
                          <a:cs typeface="+mn-cs"/>
                        </a:rPr>
                        <a:t>Kartal Borsa İstanbul Mesleki ve Teknik Anadolu Lisesi</a:t>
                      </a:r>
                      <a:endParaRPr b="0" dirty="0" sz="1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80,2</a:t>
                      </a:r>
                    </a:p>
                  </a:txBody>
                  <a:tcPr>
                    <a:solidFill>
                      <a:schemeClr val="tx1">
                        <a:lumMod val="75000"/>
                      </a:schemeClr>
                    </a:solidFill>
                  </a:tcPr>
                </a:tc>
              </a:tr>
              <a:tr h="437024">
                <a:tc>
                  <a:txBody>
                    <a:bodyPr/>
                    <a:p>
                      <a:pPr algn="ctr"/>
                      <a:r>
                        <a:rPr b="0" dirty="0" sz="1800" lang="tr-TR">
                          <a:solidFill>
                            <a:srgbClr val="0070C0"/>
                          </a:solidFill>
                          <a:latin typeface="+mj-lt"/>
                        </a:rPr>
                        <a:t>5</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i="0" kern="1200" kumimoji="0" lang="tr-TR">
                          <a:solidFill>
                            <a:srgbClr val="0070C0"/>
                          </a:solidFill>
                          <a:latin typeface="+mj-lt"/>
                          <a:ea typeface="+mn-ea"/>
                          <a:cs typeface="+mn-cs"/>
                        </a:rPr>
                        <a:t>Kartal Sabiha Gökçen Mesleki ve Teknik Anadolu Lisesi </a:t>
                      </a:r>
                      <a:r>
                        <a:rPr b="0" dirty="0" i="0" kern="1200" kumimoji="0" lang="tr-TR">
                          <a:solidFill>
                            <a:srgbClr val="FF0000"/>
                          </a:solidFill>
                          <a:latin typeface="+mj-lt"/>
                          <a:ea typeface="+mn-ea"/>
                          <a:cs typeface="+mn-cs"/>
                        </a:rPr>
                        <a:t>(KIZ)</a:t>
                      </a:r>
                      <a:endParaRPr b="0" dirty="0" sz="1800" kern="1200" kumimoji="0" lang="tr-TR">
                        <a:solidFill>
                          <a:srgbClr val="FF000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75,2</a:t>
                      </a:r>
                    </a:p>
                  </a:txBody>
                  <a:tcPr>
                    <a:solidFill>
                      <a:schemeClr val="tx1">
                        <a:lumMod val="75000"/>
                      </a:schemeClr>
                    </a:solidFill>
                  </a:tcPr>
                </a:tc>
              </a:tr>
              <a:tr h="437024">
                <a:tc>
                  <a:txBody>
                    <a:bodyPr/>
                    <a:p>
                      <a:pPr algn="ctr"/>
                      <a:r>
                        <a:rPr b="0" dirty="0" sz="1800" lang="tr-TR">
                          <a:solidFill>
                            <a:srgbClr val="0070C0"/>
                          </a:solidFill>
                          <a:latin typeface="+mj-lt"/>
                        </a:rPr>
                        <a:t>6</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0070C0"/>
                          </a:solidFill>
                          <a:latin typeface="+mj-lt"/>
                          <a:ea typeface="+mn-ea"/>
                          <a:cs typeface="+mn-cs"/>
                        </a:rPr>
                        <a:t>Hacı İsmail </a:t>
                      </a:r>
                      <a:r>
                        <a:rPr b="0" dirty="0" sz="1800" i="0" kern="1200" kumimoji="0" lang="tr-TR" err="1">
                          <a:solidFill>
                            <a:srgbClr val="0070C0"/>
                          </a:solidFill>
                          <a:latin typeface="+mj-lt"/>
                          <a:ea typeface="+mn-ea"/>
                          <a:cs typeface="+mn-cs"/>
                        </a:rPr>
                        <a:t>Gündoğdu</a:t>
                      </a:r>
                      <a:r>
                        <a:rPr b="0" dirty="0" sz="1800" i="0" kern="1200" kumimoji="0" lang="tr-TR">
                          <a:solidFill>
                            <a:srgbClr val="0070C0"/>
                          </a:solidFill>
                          <a:latin typeface="+mj-lt"/>
                          <a:ea typeface="+mn-ea"/>
                          <a:cs typeface="+mn-cs"/>
                        </a:rPr>
                        <a:t> Çok Programlı Anadolu Lisesi </a:t>
                      </a:r>
                      <a:r>
                        <a:rPr b="0" dirty="0" sz="1800" i="0" kern="1200" kumimoji="0" lang="tr-TR">
                          <a:solidFill>
                            <a:srgbClr val="002060"/>
                          </a:solidFill>
                          <a:latin typeface="+mj-lt"/>
                          <a:ea typeface="+mn-ea"/>
                          <a:cs typeface="+mn-cs"/>
                        </a:rPr>
                        <a:t>(Meslek </a:t>
                      </a:r>
                      <a:r>
                        <a:rPr b="0" dirty="0" sz="1800" i="0" kern="1200" kumimoji="0" lang="tr-TR" err="1">
                          <a:solidFill>
                            <a:srgbClr val="002060"/>
                          </a:solidFill>
                          <a:latin typeface="+mj-lt"/>
                          <a:ea typeface="+mn-ea"/>
                          <a:cs typeface="+mn-cs"/>
                        </a:rPr>
                        <a:t>prog</a:t>
                      </a:r>
                      <a:r>
                        <a:rPr b="0" dirty="0" sz="1800" i="0" kern="1200" kumimoji="0" lang="tr-TR">
                          <a:solidFill>
                            <a:srgbClr val="002060"/>
                          </a:solidFill>
                          <a:latin typeface="+mj-lt"/>
                          <a:ea typeface="+mn-ea"/>
                          <a:cs typeface="+mn-cs"/>
                        </a:rPr>
                        <a:t>.)</a:t>
                      </a:r>
                      <a:endParaRPr b="0" dirty="0" sz="1800" kern="1200" kumimoji="0" lang="tr-TR">
                        <a:solidFill>
                          <a:srgbClr val="00206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72</a:t>
                      </a:r>
                    </a:p>
                  </a:txBody>
                  <a:tcPr>
                    <a:solidFill>
                      <a:schemeClr val="tx1">
                        <a:lumMod val="75000"/>
                      </a:schemeClr>
                    </a:solidFill>
                  </a:tcPr>
                </a:tc>
              </a:tr>
              <a:tr h="437024">
                <a:tc>
                  <a:txBody>
                    <a:bodyPr/>
                    <a:p>
                      <a:pPr algn="ctr"/>
                      <a:r>
                        <a:rPr b="0" dirty="0" sz="1800" lang="tr-TR">
                          <a:solidFill>
                            <a:srgbClr val="0070C0"/>
                          </a:solidFill>
                          <a:latin typeface="+mj-lt"/>
                        </a:rPr>
                        <a:t>7</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i="0" kern="1200" kumimoji="0" lang="tr-TR">
                          <a:solidFill>
                            <a:srgbClr val="0070C0"/>
                          </a:solidFill>
                          <a:latin typeface="+mj-lt"/>
                          <a:ea typeface="+mn-ea"/>
                          <a:cs typeface="+mn-cs"/>
                        </a:rPr>
                        <a:t>Atalar Mesleki ve Teknik Anadolu Lisesi</a:t>
                      </a:r>
                      <a:endParaRPr b="0" dirty="0" sz="1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71,8</a:t>
                      </a:r>
                    </a:p>
                  </a:txBody>
                  <a:tcPr>
                    <a:solidFill>
                      <a:schemeClr val="tx1">
                        <a:lumMod val="75000"/>
                      </a:schemeClr>
                    </a:solidFill>
                  </a:tcPr>
                </a:tc>
              </a:tr>
              <a:tr h="370840">
                <a:tc>
                  <a:txBody>
                    <a:bodyPr/>
                    <a:p>
                      <a:pPr algn="ctr"/>
                      <a:r>
                        <a:rPr dirty="0" sz="1800" lang="tr-TR">
                          <a:solidFill>
                            <a:srgbClr val="0070C0"/>
                          </a:solidFill>
                          <a:latin typeface="+mj-lt"/>
                        </a:rPr>
                        <a:t>8</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i="0" kern="1200" kumimoji="0" lang="fi-FI">
                          <a:solidFill>
                            <a:srgbClr val="0070C0"/>
                          </a:solidFill>
                          <a:latin typeface="+mj-lt"/>
                          <a:ea typeface="+mn-ea"/>
                          <a:cs typeface="+mn-cs"/>
                        </a:rPr>
                        <a:t>Kartal Mesleki ve Teknik Anadolu Lisesi</a:t>
                      </a:r>
                      <a:endParaRPr b="0" dirty="0" sz="1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70,2</a:t>
                      </a:r>
                    </a:p>
                  </a:txBody>
                  <a:tcPr>
                    <a:solidFill>
                      <a:schemeClr val="tx1">
                        <a:lumMod val="75000"/>
                      </a:schemeClr>
                    </a:solidFill>
                  </a:tcPr>
                </a:tc>
              </a:tr>
              <a:tr h="370840">
                <a:tc>
                  <a:txBody>
                    <a:bodyPr/>
                    <a:p>
                      <a:pPr algn="ctr"/>
                      <a:r>
                        <a:rPr dirty="0" sz="1800" lang="tr-TR">
                          <a:solidFill>
                            <a:srgbClr val="0070C0"/>
                          </a:solidFill>
                          <a:latin typeface="+mj-lt"/>
                        </a:rPr>
                        <a:t>9</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0070C0"/>
                          </a:solidFill>
                          <a:latin typeface="+mj-lt"/>
                          <a:ea typeface="+mn-ea"/>
                          <a:cs typeface="+mn-cs"/>
                        </a:rPr>
                        <a:t>Kartal Fatma Aliye Mesleki ve Teknik Anadolu Lisesi </a:t>
                      </a:r>
                      <a:r>
                        <a:rPr b="0" dirty="0" i="0" kern="1200" kumimoji="0" lang="tr-TR">
                          <a:solidFill>
                            <a:srgbClr val="FF0000"/>
                          </a:solidFill>
                          <a:latin typeface="+mj-lt"/>
                          <a:ea typeface="+mn-ea"/>
                          <a:cs typeface="+mn-cs"/>
                        </a:rPr>
                        <a:t>(KIZ)</a:t>
                      </a:r>
                      <a:endParaRPr b="0" dirty="0" sz="1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65,2</a:t>
                      </a:r>
                    </a:p>
                  </a:txBody>
                  <a:tcPr>
                    <a:solidFill>
                      <a:schemeClr val="tx1">
                        <a:lumMod val="75000"/>
                      </a:schemeClr>
                    </a:solidFill>
                  </a:tcPr>
                </a:tc>
              </a:tr>
              <a:tr h="370840">
                <a:tc>
                  <a:txBody>
                    <a:bodyPr/>
                    <a:p>
                      <a:pPr algn="ctr"/>
                      <a:r>
                        <a:rPr dirty="0" sz="1800" lang="tr-TR">
                          <a:solidFill>
                            <a:srgbClr val="0070C0"/>
                          </a:solidFill>
                          <a:latin typeface="+mj-lt"/>
                        </a:rPr>
                        <a:t>10</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0" dirty="0" i="0" kern="1200" kumimoji="0" lang="tr-TR">
                          <a:solidFill>
                            <a:srgbClr val="0070C0"/>
                          </a:solidFill>
                          <a:latin typeface="+mj-lt"/>
                          <a:ea typeface="+mn-ea"/>
                          <a:cs typeface="+mn-cs"/>
                        </a:rPr>
                        <a:t>Şehit Öğretmen Hüseyin </a:t>
                      </a:r>
                      <a:r>
                        <a:rPr b="0" dirty="0" i="0" kern="1200" kumimoji="0" lang="tr-TR" err="1">
                          <a:solidFill>
                            <a:srgbClr val="0070C0"/>
                          </a:solidFill>
                          <a:latin typeface="+mj-lt"/>
                          <a:ea typeface="+mn-ea"/>
                          <a:cs typeface="+mn-cs"/>
                        </a:rPr>
                        <a:t>Ağırman</a:t>
                      </a:r>
                      <a:r>
                        <a:rPr b="0" dirty="0" i="0" kern="1200" kumimoji="0" lang="tr-TR">
                          <a:solidFill>
                            <a:srgbClr val="0070C0"/>
                          </a:solidFill>
                          <a:latin typeface="+mj-lt"/>
                          <a:ea typeface="+mn-ea"/>
                          <a:cs typeface="+mn-cs"/>
                        </a:rPr>
                        <a:t> Mesleki ve Teknik A.L.</a:t>
                      </a:r>
                      <a:endParaRPr b="0" dirty="0" sz="1800" kern="1200" kumimoji="0" lang="tr-TR">
                        <a:solidFill>
                          <a:srgbClr val="0070C0"/>
                        </a:solidFill>
                        <a:latin typeface="+mj-lt"/>
                        <a:ea typeface="+mn-ea"/>
                        <a:cs typeface="+mn-cs"/>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0" dirty="0" sz="2000" kern="1200" kumimoji="0" lang="tr-TR">
                          <a:solidFill>
                            <a:srgbClr val="FF0000"/>
                          </a:solidFill>
                          <a:latin typeface="+mj-lt"/>
                          <a:ea typeface="+mn-ea"/>
                          <a:cs typeface="+mn-cs"/>
                        </a:rPr>
                        <a:t>56,4</a:t>
                      </a:r>
                    </a:p>
                  </a:txBody>
                  <a:tcPr>
                    <a:solidFill>
                      <a:schemeClr val="tx1">
                        <a:lumMod val="75000"/>
                      </a:schemeClr>
                    </a:solidFill>
                  </a:tcPr>
                </a:tc>
              </a:tr>
            </a:tbl>
          </a:graphicData>
        </a:graphic>
      </p:graphicFrame>
      <p:sp>
        <p:nvSpPr>
          <p:cNvPr id="1048688" name="2 Dikdörtgen"/>
          <p:cNvSpPr/>
          <p:nvPr/>
        </p:nvSpPr>
        <p:spPr>
          <a:xfrm>
            <a:off x="357158" y="365755"/>
            <a:ext cx="8429684" cy="1015663"/>
          </a:xfrm>
          <a:prstGeom prst="rect"/>
        </p:spPr>
        <p:txBody>
          <a:bodyPr wrap="square">
            <a:spAutoFit/>
          </a:bodyPr>
          <a:p>
            <a:pPr algn="ctr"/>
            <a:r>
              <a:rPr b="1" dirty="0" sz="3600" lang="tr-TR">
                <a:solidFill>
                  <a:srgbClr val="FF0000"/>
                </a:solidFill>
              </a:rPr>
              <a:t>PUANSIZ MESLEK LİSELERİ - Kartal</a:t>
            </a:r>
          </a:p>
          <a:p>
            <a:pPr algn="ctr"/>
            <a:r>
              <a:rPr b="1" dirty="0" sz="2400" lang="tr-TR">
                <a:solidFill>
                  <a:srgbClr val="FF0000"/>
                </a:solidFill>
              </a:rPr>
              <a:t>(Ortaöğretim başarı puanıyla alan okullar-2023)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graphicFrame>
        <p:nvGraphicFramePr>
          <p:cNvPr id="4194317" name="1 Tablo"/>
          <p:cNvGraphicFramePr>
            <a:graphicFrameLocks noGrp="1"/>
          </p:cNvGraphicFramePr>
          <p:nvPr/>
        </p:nvGraphicFramePr>
        <p:xfrm>
          <a:off x="1115616" y="1688192"/>
          <a:ext cx="6936432" cy="3108960"/>
        </p:xfrm>
        <a:graphic>
          <a:graphicData uri="http://schemas.openxmlformats.org/drawingml/2006/table">
            <a:tbl>
              <a:tblPr firstRow="1" bandRow="1">
                <a:tableStyleId>{5C22544A-7EE6-4342-B048-85BDC9FD1C3A}</a:tableStyleId>
              </a:tblPr>
              <a:tblGrid>
                <a:gridCol w="599728"/>
                <a:gridCol w="6336704"/>
              </a:tblGrid>
              <a:tr h="437024">
                <a:tc>
                  <a:txBody>
                    <a:bodyPr/>
                    <a:p>
                      <a:pPr algn="ctr"/>
                      <a:r>
                        <a:rPr b="1" dirty="0" sz="2800" lang="tr-TR">
                          <a:solidFill>
                            <a:srgbClr val="0070C0"/>
                          </a:solidFill>
                          <a:latin typeface="+mj-lt"/>
                        </a:rPr>
                        <a:t>1</a:t>
                      </a:r>
                    </a:p>
                  </a:txBody>
                  <a:tcPr>
                    <a:solidFill>
                      <a:schemeClr val="tx1">
                        <a:lumMod val="75000"/>
                      </a:schemeClr>
                    </a:solidFill>
                  </a:tcPr>
                </a:tc>
                <a:tc>
                  <a:txBody>
                    <a:bodyPr/>
                    <a:p>
                      <a:r>
                        <a:rPr b="1" dirty="0" sz="2800" i="0" kern="1200" kumimoji="0" lang="es-ES">
                          <a:solidFill>
                            <a:srgbClr val="0070C0"/>
                          </a:solidFill>
                          <a:latin typeface="+mj-lt"/>
                          <a:ea typeface="+mn-ea"/>
                          <a:cs typeface="+mn-cs"/>
                        </a:rPr>
                        <a:t>Küçükyalı Rezan Has Anadolu Lisesi</a:t>
                      </a:r>
                      <a:r>
                        <a:rPr baseline="0" b="1" dirty="0" sz="2800" i="0" kern="1200" kumimoji="0" lang="tr-TR">
                          <a:solidFill>
                            <a:srgbClr val="0070C0"/>
                          </a:solidFill>
                          <a:latin typeface="+mj-lt"/>
                          <a:ea typeface="+mn-ea"/>
                          <a:cs typeface="+mn-cs"/>
                        </a:rPr>
                        <a:t> </a:t>
                      </a:r>
                      <a:r>
                        <a:rPr b="1" sz="2800" i="0" kern="1200" kumimoji="0" lang="tr-TR">
                          <a:solidFill>
                            <a:srgbClr val="0070C0"/>
                          </a:solidFill>
                          <a:latin typeface="+mj-lt"/>
                          <a:ea typeface="+mn-ea"/>
                          <a:cs typeface="+mn-cs"/>
                        </a:rPr>
                        <a:t>- 94</a:t>
                      </a:r>
                      <a:endParaRPr b="1" dirty="0" sz="2800" lang="tr-TR">
                        <a:solidFill>
                          <a:srgbClr val="0070C0"/>
                        </a:solidFill>
                        <a:latin typeface="+mj-lt"/>
                      </a:endParaRPr>
                    </a:p>
                  </a:txBody>
                  <a:tcPr>
                    <a:solidFill>
                      <a:schemeClr val="tx1">
                        <a:lumMod val="75000"/>
                      </a:schemeClr>
                    </a:solidFill>
                  </a:tcPr>
                </a:tc>
              </a:tr>
              <a:tr h="370840">
                <a:tc>
                  <a:txBody>
                    <a:bodyPr/>
                    <a:p>
                      <a:pPr algn="ctr"/>
                      <a:r>
                        <a:rPr b="1" dirty="0" sz="2800" lang="tr-TR">
                          <a:solidFill>
                            <a:srgbClr val="0070C0"/>
                          </a:solidFill>
                          <a:latin typeface="+mj-lt"/>
                        </a:rPr>
                        <a:t>2</a:t>
                      </a:r>
                    </a:p>
                  </a:txBody>
                  <a:tcPr>
                    <a:solidFill>
                      <a:schemeClr val="tx1">
                        <a:lumMod val="75000"/>
                      </a:schemeClr>
                    </a:solidFill>
                  </a:tcPr>
                </a:tc>
                <a:tc>
                  <a:txBody>
                    <a:bodyPr/>
                    <a:p>
                      <a:r>
                        <a:rPr b="1" dirty="0" sz="2800" i="0" kern="1200" kumimoji="0" lang="tr-TR">
                          <a:solidFill>
                            <a:srgbClr val="0070C0"/>
                          </a:solidFill>
                          <a:latin typeface="+mj-lt"/>
                          <a:ea typeface="+mn-ea"/>
                          <a:cs typeface="+mn-cs"/>
                        </a:rPr>
                        <a:t>E.C.A </a:t>
                      </a:r>
                      <a:r>
                        <a:rPr b="1" dirty="0" sz="2800" i="0" kern="1200" kumimoji="0" lang="tr-TR" err="1">
                          <a:solidFill>
                            <a:srgbClr val="0070C0"/>
                          </a:solidFill>
                          <a:latin typeface="+mj-lt"/>
                          <a:ea typeface="+mn-ea"/>
                          <a:cs typeface="+mn-cs"/>
                        </a:rPr>
                        <a:t>Elginkan</a:t>
                      </a:r>
                      <a:r>
                        <a:rPr b="1" dirty="0" sz="2800" i="0" kern="1200" kumimoji="0" lang="tr-TR">
                          <a:solidFill>
                            <a:srgbClr val="0070C0"/>
                          </a:solidFill>
                          <a:latin typeface="+mj-lt"/>
                          <a:ea typeface="+mn-ea"/>
                          <a:cs typeface="+mn-cs"/>
                        </a:rPr>
                        <a:t> Anadolu Lisesi</a:t>
                      </a:r>
                      <a:r>
                        <a:rPr baseline="0" b="1" dirty="0" sz="2800" i="0" kern="1200" kumimoji="0" lang="tr-TR">
                          <a:solidFill>
                            <a:srgbClr val="0070C0"/>
                          </a:solidFill>
                          <a:latin typeface="+mj-lt"/>
                          <a:ea typeface="+mn-ea"/>
                          <a:cs typeface="+mn-cs"/>
                        </a:rPr>
                        <a:t> </a:t>
                      </a:r>
                      <a:r>
                        <a:rPr b="1" dirty="0" sz="2800" i="0" kern="1200" kumimoji="0" lang="tr-TR">
                          <a:solidFill>
                            <a:srgbClr val="0070C0"/>
                          </a:solidFill>
                          <a:latin typeface="+mj-lt"/>
                          <a:ea typeface="+mn-ea"/>
                          <a:cs typeface="+mn-cs"/>
                        </a:rPr>
                        <a:t>- 88</a:t>
                      </a:r>
                      <a:endParaRPr b="1" dirty="0" sz="2800" lang="tr-TR">
                        <a:solidFill>
                          <a:srgbClr val="0070C0"/>
                        </a:solidFill>
                        <a:latin typeface="+mj-lt"/>
                      </a:endParaRPr>
                    </a:p>
                  </a:txBody>
                  <a:tcPr>
                    <a:solidFill>
                      <a:schemeClr val="tx1">
                        <a:lumMod val="75000"/>
                      </a:schemeClr>
                    </a:solidFill>
                  </a:tcPr>
                </a:tc>
              </a:tr>
              <a:tr h="370840">
                <a:tc>
                  <a:txBody>
                    <a:bodyPr/>
                    <a:p>
                      <a:pPr algn="ctr"/>
                      <a:r>
                        <a:rPr b="1" dirty="0" sz="2800" lang="tr-TR">
                          <a:solidFill>
                            <a:srgbClr val="0070C0"/>
                          </a:solidFill>
                          <a:latin typeface="+mj-lt"/>
                        </a:rPr>
                        <a:t>3</a:t>
                      </a:r>
                    </a:p>
                  </a:txBody>
                  <a:tcPr>
                    <a:solidFill>
                      <a:schemeClr val="tx1">
                        <a:lumMod val="75000"/>
                      </a:schemeClr>
                    </a:solidFill>
                  </a:tcPr>
                </a:tc>
                <a:tc>
                  <a:txBody>
                    <a:bodyPr/>
                    <a:p>
                      <a:r>
                        <a:rPr b="1" dirty="0" sz="2800" i="0" kern="1200" kumimoji="0" lang="tr-TR">
                          <a:solidFill>
                            <a:srgbClr val="0070C0"/>
                          </a:solidFill>
                          <a:latin typeface="+mj-lt"/>
                          <a:ea typeface="+mn-ea"/>
                          <a:cs typeface="+mn-cs"/>
                        </a:rPr>
                        <a:t>Atilla Uras Anadolu Lisesi</a:t>
                      </a:r>
                      <a:r>
                        <a:rPr baseline="0" b="1" dirty="0" sz="2800" i="0" kern="1200" kumimoji="0" lang="tr-TR">
                          <a:solidFill>
                            <a:srgbClr val="0070C0"/>
                          </a:solidFill>
                          <a:latin typeface="+mj-lt"/>
                          <a:ea typeface="+mn-ea"/>
                          <a:cs typeface="+mn-cs"/>
                        </a:rPr>
                        <a:t> </a:t>
                      </a:r>
                      <a:r>
                        <a:rPr b="1" dirty="0" sz="2800" i="0" kern="1200" kumimoji="0" lang="tr-TR">
                          <a:solidFill>
                            <a:srgbClr val="0070C0"/>
                          </a:solidFill>
                          <a:latin typeface="+mj-lt"/>
                          <a:ea typeface="+mn-ea"/>
                          <a:cs typeface="+mn-cs"/>
                        </a:rPr>
                        <a:t>- 87</a:t>
                      </a:r>
                      <a:endParaRPr b="1" dirty="0" sz="2800" lang="tr-TR">
                        <a:solidFill>
                          <a:srgbClr val="0070C0"/>
                        </a:solidFill>
                        <a:latin typeface="+mj-lt"/>
                      </a:endParaRPr>
                    </a:p>
                  </a:txBody>
                  <a:tcPr>
                    <a:solidFill>
                      <a:schemeClr val="tx1">
                        <a:lumMod val="75000"/>
                      </a:schemeClr>
                    </a:solidFill>
                  </a:tcPr>
                </a:tc>
              </a:tr>
              <a:tr h="370840">
                <a:tc>
                  <a:txBody>
                    <a:bodyPr/>
                    <a:p>
                      <a:pPr algn="ctr"/>
                      <a:r>
                        <a:rPr b="1" dirty="0" sz="2800" lang="tr-TR">
                          <a:solidFill>
                            <a:srgbClr val="0070C0"/>
                          </a:solidFill>
                          <a:latin typeface="+mj-lt"/>
                        </a:rPr>
                        <a:t>4</a:t>
                      </a:r>
                    </a:p>
                  </a:txBody>
                  <a:tcPr>
                    <a:solidFill>
                      <a:schemeClr val="tx1">
                        <a:lumMod val="75000"/>
                      </a:schemeClr>
                    </a:solidFill>
                  </a:tcPr>
                </a:tc>
                <a:tc>
                  <a:txBody>
                    <a:bodyPr/>
                    <a:p>
                      <a:r>
                        <a:rPr b="1" dirty="0" sz="2800" i="0" kern="1200" kumimoji="0" lang="tr-TR">
                          <a:solidFill>
                            <a:srgbClr val="0070C0"/>
                          </a:solidFill>
                          <a:latin typeface="+mj-lt"/>
                          <a:ea typeface="+mn-ea"/>
                          <a:cs typeface="+mn-cs"/>
                        </a:rPr>
                        <a:t>Halit </a:t>
                      </a:r>
                      <a:r>
                        <a:rPr b="1" dirty="0" sz="2800" i="0" kern="1200" kumimoji="0" lang="tr-TR" err="1">
                          <a:solidFill>
                            <a:srgbClr val="0070C0"/>
                          </a:solidFill>
                          <a:latin typeface="+mj-lt"/>
                          <a:ea typeface="+mn-ea"/>
                          <a:cs typeface="+mn-cs"/>
                        </a:rPr>
                        <a:t>Armay</a:t>
                      </a:r>
                      <a:r>
                        <a:rPr b="1" dirty="0" sz="2800" i="0" kern="1200" kumimoji="0" lang="tr-TR">
                          <a:solidFill>
                            <a:srgbClr val="0070C0"/>
                          </a:solidFill>
                          <a:latin typeface="+mj-lt"/>
                          <a:ea typeface="+mn-ea"/>
                          <a:cs typeface="+mn-cs"/>
                        </a:rPr>
                        <a:t> Anadolu Lisesi</a:t>
                      </a:r>
                      <a:r>
                        <a:rPr baseline="0" b="1" dirty="0" sz="2800" i="0" kern="1200" kumimoji="0" lang="tr-TR">
                          <a:solidFill>
                            <a:srgbClr val="0070C0"/>
                          </a:solidFill>
                          <a:latin typeface="+mj-lt"/>
                          <a:ea typeface="+mn-ea"/>
                          <a:cs typeface="+mn-cs"/>
                        </a:rPr>
                        <a:t> </a:t>
                      </a:r>
                      <a:r>
                        <a:rPr b="1" dirty="0" sz="2800" i="0" kern="1200" kumimoji="0" lang="tr-TR">
                          <a:solidFill>
                            <a:srgbClr val="0070C0"/>
                          </a:solidFill>
                          <a:latin typeface="+mj-lt"/>
                          <a:ea typeface="+mn-ea"/>
                          <a:cs typeface="+mn-cs"/>
                        </a:rPr>
                        <a:t>- 88</a:t>
                      </a:r>
                      <a:endParaRPr b="1" dirty="0" sz="2800" lang="tr-TR">
                        <a:solidFill>
                          <a:srgbClr val="0070C0"/>
                        </a:solidFill>
                        <a:latin typeface="+mj-lt"/>
                      </a:endParaRPr>
                    </a:p>
                  </a:txBody>
                  <a:tcPr>
                    <a:solidFill>
                      <a:schemeClr val="tx1">
                        <a:lumMod val="75000"/>
                      </a:schemeClr>
                    </a:solidFill>
                  </a:tcPr>
                </a:tc>
              </a:tr>
              <a:tr h="370840">
                <a:tc>
                  <a:txBody>
                    <a:bodyPr/>
                    <a:p>
                      <a:pPr algn="ctr"/>
                      <a:r>
                        <a:rPr b="1" dirty="0" sz="2800" lang="tr-TR">
                          <a:solidFill>
                            <a:srgbClr val="0070C0"/>
                          </a:solidFill>
                          <a:latin typeface="+mj-lt"/>
                        </a:rPr>
                        <a:t>5</a:t>
                      </a: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1" dirty="0" sz="2800" i="0" kern="1200" kumimoji="0" lang="tr-TR">
                          <a:solidFill>
                            <a:srgbClr val="0070C0"/>
                          </a:solidFill>
                          <a:latin typeface="+mj-lt"/>
                          <a:ea typeface="+mn-ea"/>
                          <a:cs typeface="+mn-cs"/>
                        </a:rPr>
                        <a:t>Orhangazi Anadolu Lisesi </a:t>
                      </a:r>
                      <a:r>
                        <a:rPr b="1" dirty="0" sz="2800" i="0" kern="1200" kumimoji="0" lang="tr-TR" strike="noStrike" u="none">
                          <a:solidFill>
                            <a:srgbClr val="0070C0"/>
                          </a:solidFill>
                          <a:latin typeface="+mj-lt"/>
                          <a:ea typeface="+mn-ea"/>
                          <a:cs typeface="+mn-cs"/>
                        </a:rPr>
                        <a:t>- 83</a:t>
                      </a:r>
                      <a:endParaRPr b="1" dirty="0" sz="2800" i="0" kern="1200" kumimoji="0" lang="tr-TR">
                        <a:solidFill>
                          <a:srgbClr val="0070C0"/>
                        </a:solidFill>
                        <a:latin typeface="+mj-lt"/>
                        <a:ea typeface="+mn-ea"/>
                        <a:cs typeface="+mn-cs"/>
                      </a:endParaRPr>
                    </a:p>
                  </a:txBody>
                  <a:tcPr>
                    <a:solidFill>
                      <a:schemeClr val="tx1">
                        <a:lumMod val="75000"/>
                      </a:schemeClr>
                    </a:solidFill>
                  </a:tcPr>
                </a:tc>
              </a:tr>
              <a:tr h="370840">
                <a:tc>
                  <a:txBody>
                    <a:bodyPr/>
                    <a:p>
                      <a:pPr algn="ctr"/>
                      <a:r>
                        <a:rPr b="1" dirty="0" sz="2800" lang="tr-TR">
                          <a:solidFill>
                            <a:srgbClr val="0070C0"/>
                          </a:solidFill>
                          <a:latin typeface="+mj-lt"/>
                        </a:rPr>
                        <a:t>6</a:t>
                      </a:r>
                    </a:p>
                  </a:txBody>
                  <a:tcPr>
                    <a:solidFill>
                      <a:schemeClr val="tx1">
                        <a:lumMod val="75000"/>
                      </a:schemeClr>
                    </a:solidFill>
                  </a:tcPr>
                </a:tc>
                <a:tc>
                  <a:txBody>
                    <a:bodyPr/>
                    <a:p>
                      <a:r>
                        <a:rPr b="1" dirty="0" sz="2800" i="0" kern="1200" kumimoji="0" lang="tr-TR">
                          <a:solidFill>
                            <a:srgbClr val="0070C0"/>
                          </a:solidFill>
                          <a:latin typeface="+mj-lt"/>
                          <a:ea typeface="+mn-ea"/>
                          <a:cs typeface="+mn-cs"/>
                        </a:rPr>
                        <a:t>Ertuğrul Gazi Anadolu Lisesi</a:t>
                      </a:r>
                      <a:r>
                        <a:rPr baseline="0" b="1" dirty="0" sz="2800" i="0" kern="1200" kumimoji="0" lang="tr-TR">
                          <a:solidFill>
                            <a:srgbClr val="0070C0"/>
                          </a:solidFill>
                          <a:latin typeface="+mj-lt"/>
                          <a:ea typeface="+mn-ea"/>
                          <a:cs typeface="+mn-cs"/>
                        </a:rPr>
                        <a:t> </a:t>
                      </a:r>
                      <a:r>
                        <a:rPr b="1" dirty="0" sz="2800" i="0" kern="1200" kumimoji="0" lang="tr-TR">
                          <a:solidFill>
                            <a:srgbClr val="0070C0"/>
                          </a:solidFill>
                          <a:latin typeface="+mj-lt"/>
                          <a:ea typeface="+mn-ea"/>
                          <a:cs typeface="+mn-cs"/>
                        </a:rPr>
                        <a:t>- 82</a:t>
                      </a:r>
                      <a:endParaRPr b="1" dirty="0" sz="2800" lang="tr-TR">
                        <a:solidFill>
                          <a:srgbClr val="0070C0"/>
                        </a:solidFill>
                        <a:latin typeface="+mj-lt"/>
                      </a:endParaRPr>
                    </a:p>
                  </a:txBody>
                  <a:tcPr>
                    <a:solidFill>
                      <a:schemeClr val="tx1">
                        <a:lumMod val="75000"/>
                      </a:schemeClr>
                    </a:solidFill>
                  </a:tcPr>
                </a:tc>
              </a:tr>
            </a:tbl>
          </a:graphicData>
        </a:graphic>
      </p:graphicFrame>
      <p:sp>
        <p:nvSpPr>
          <p:cNvPr id="1048689" name="2 Dikdörtgen"/>
          <p:cNvSpPr/>
          <p:nvPr/>
        </p:nvSpPr>
        <p:spPr>
          <a:xfrm>
            <a:off x="755576" y="365755"/>
            <a:ext cx="7560840" cy="1015663"/>
          </a:xfrm>
          <a:prstGeom prst="rect"/>
        </p:spPr>
        <p:txBody>
          <a:bodyPr wrap="square">
            <a:spAutoFit/>
          </a:bodyPr>
          <a:p>
            <a:pPr algn="ctr"/>
            <a:r>
              <a:rPr b="1" dirty="0" sz="3600" lang="tr-TR">
                <a:solidFill>
                  <a:srgbClr val="FF0000"/>
                </a:solidFill>
              </a:rPr>
              <a:t>PUANSIZ LİSELER - Maltepe</a:t>
            </a:r>
          </a:p>
          <a:p>
            <a:pPr algn="ctr"/>
            <a:r>
              <a:rPr b="1" dirty="0" sz="2400" lang="tr-TR">
                <a:solidFill>
                  <a:srgbClr val="FF0000"/>
                </a:solidFill>
              </a:rPr>
              <a:t>(Ortaöğretim başarı puanıyla alan okullar-2023)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90" name="3 Dikdörtgen"/>
          <p:cNvSpPr/>
          <p:nvPr/>
        </p:nvSpPr>
        <p:spPr>
          <a:xfrm>
            <a:off x="683568" y="44624"/>
            <a:ext cx="8280920" cy="954107"/>
          </a:xfrm>
          <a:prstGeom prst="rect"/>
        </p:spPr>
        <p:txBody>
          <a:bodyPr wrap="square">
            <a:spAutoFit/>
          </a:bodyPr>
          <a:p>
            <a:pPr algn="ctr"/>
            <a:r>
              <a:rPr b="1" dirty="0" sz="2800" lang="tr-TR">
                <a:solidFill>
                  <a:srgbClr val="FF0000"/>
                </a:solidFill>
                <a:latin typeface="Calibri" pitchFamily="34" charset="0"/>
                <a:ea typeface="Calibri" pitchFamily="34" charset="0"/>
                <a:cs typeface="Times New Roman" pitchFamily="18" charset="0"/>
              </a:rPr>
              <a:t>2023 – MESLEKİ TEKNİK LİSELERİ TABAN PUANLARI</a:t>
            </a:r>
            <a:endParaRPr b="1" dirty="0" sz="2800" lang="tr-TR">
              <a:solidFill>
                <a:srgbClr val="FF0000"/>
              </a:solidFill>
              <a:latin typeface="Arial" pitchFamily="34" charset="0"/>
              <a:cs typeface="Arial" pitchFamily="34" charset="0"/>
            </a:endParaRPr>
          </a:p>
          <a:p>
            <a:pPr algn="ctr" lvl="0"/>
            <a:r>
              <a:rPr b="1" dirty="0" sz="2800" lang="tr-TR">
                <a:solidFill>
                  <a:srgbClr val="FF0000"/>
                </a:solidFill>
                <a:latin typeface="Calibri" pitchFamily="34" charset="0"/>
                <a:ea typeface="Calibri" pitchFamily="34" charset="0"/>
                <a:cs typeface="Times New Roman" pitchFamily="18" charset="0"/>
              </a:rPr>
              <a:t>(Puanla alan bölümler) </a:t>
            </a:r>
            <a:r>
              <a:rPr b="1" dirty="0" sz="2800" lang="tr-TR">
                <a:solidFill>
                  <a:srgbClr val="FFC000"/>
                </a:solidFill>
                <a:latin typeface="Calibri" pitchFamily="34" charset="0"/>
                <a:ea typeface="Calibri" pitchFamily="34" charset="0"/>
                <a:cs typeface="Times New Roman" pitchFamily="18" charset="0"/>
              </a:rPr>
              <a:t>KARTAL-MALTEPE-PENDİK</a:t>
            </a:r>
            <a:endParaRPr b="1" dirty="0" sz="2800" lang="tr-TR">
              <a:solidFill>
                <a:srgbClr val="FFC000"/>
              </a:solidFill>
              <a:latin typeface="Arial" pitchFamily="34" charset="0"/>
              <a:cs typeface="Arial" pitchFamily="34" charset="0"/>
            </a:endParaRPr>
          </a:p>
        </p:txBody>
      </p:sp>
      <p:graphicFrame>
        <p:nvGraphicFramePr>
          <p:cNvPr id="4194318" name="4 Tablo"/>
          <p:cNvGraphicFramePr>
            <a:graphicFrameLocks noGrp="1"/>
          </p:cNvGraphicFramePr>
          <p:nvPr/>
        </p:nvGraphicFramePr>
        <p:xfrm>
          <a:off x="452847" y="1014723"/>
          <a:ext cx="7935577" cy="5492778"/>
        </p:xfrm>
        <a:graphic>
          <a:graphicData uri="http://schemas.openxmlformats.org/drawingml/2006/table">
            <a:tbl>
              <a:tblPr/>
              <a:tblGrid>
                <a:gridCol w="2751001"/>
                <a:gridCol w="1584176"/>
                <a:gridCol w="648072"/>
                <a:gridCol w="864096"/>
                <a:gridCol w="720080"/>
                <a:gridCol w="432048"/>
                <a:gridCol w="936104"/>
              </a:tblGrid>
              <a:tr h="780407">
                <a:tc>
                  <a:txBody>
                    <a:bodyPr/>
                    <a:p>
                      <a:pPr algn="ctr">
                        <a:lnSpc>
                          <a:spcPts val="1590"/>
                        </a:lnSpc>
                        <a:spcAft>
                          <a:spcPts val="0"/>
                        </a:spcAft>
                      </a:pPr>
                      <a:r>
                        <a:rPr dirty="0" sz="1400" lang="tr-TR">
                          <a:solidFill>
                            <a:srgbClr val="FFFFFF"/>
                          </a:solidFill>
                          <a:latin typeface="+mj-lt"/>
                          <a:ea typeface="Times New Roman"/>
                          <a:cs typeface="Times New Roman"/>
                        </a:rPr>
                        <a:t>Okul Adı</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Alanı</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Öğretim Süresi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Öğretim Şekli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Yabancı Dili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Kont.</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FF0000"/>
                          </a:solidFill>
                          <a:latin typeface="+mj-lt"/>
                          <a:ea typeface="Times New Roman"/>
                          <a:cs typeface="Times New Roman"/>
                        </a:rPr>
                        <a:t>2022                   </a:t>
                      </a:r>
                      <a:r>
                        <a:rPr b="1" dirty="0" sz="1600" i="0" kern="1200" kumimoji="0" lang="tr-TR">
                          <a:solidFill>
                            <a:srgbClr val="FF0000"/>
                          </a:solidFill>
                          <a:latin typeface="+mj-lt"/>
                          <a:ea typeface="Times New Roman"/>
                          <a:cs typeface="Times New Roman"/>
                        </a:rPr>
                        <a:t>Taban</a:t>
                      </a:r>
                      <a:r>
                        <a:rPr baseline="0" b="1" dirty="0" sz="1600" i="0" kern="1200" kumimoji="0" lang="tr-TR">
                          <a:solidFill>
                            <a:srgbClr val="FF0000"/>
                          </a:solidFill>
                          <a:latin typeface="+mj-lt"/>
                          <a:ea typeface="Times New Roman"/>
                          <a:cs typeface="Times New Roman"/>
                        </a:rPr>
                        <a:t> P.</a:t>
                      </a:r>
                      <a:r>
                        <a:rPr b="1" dirty="0" sz="1600" kern="1200" kumimoji="0" lang="tr-TR">
                          <a:solidFill>
                            <a:srgbClr val="FF0000"/>
                          </a:solidFill>
                          <a:latin typeface="+mj-lt"/>
                          <a:ea typeface="Times New Roman"/>
                          <a:cs typeface="Times New Roman"/>
                        </a:rPr>
                        <a:t> </a:t>
                      </a:r>
                      <a:r>
                        <a:rPr b="1" dirty="0" sz="1600" kern="1200" kumimoji="0" lang="tr-TR" err="1">
                          <a:solidFill>
                            <a:srgbClr val="FF0000"/>
                          </a:solidFill>
                          <a:latin typeface="+mj-lt"/>
                          <a:ea typeface="Times New Roman"/>
                          <a:cs typeface="Times New Roman"/>
                        </a:rPr>
                        <a:t>Yüzd</a:t>
                      </a:r>
                      <a:r>
                        <a:rPr b="1" dirty="0" sz="1600" kern="1200" kumimoji="0" lang="tr-TR">
                          <a:solidFill>
                            <a:srgbClr val="FF0000"/>
                          </a:solidFill>
                          <a:latin typeface="+mj-lt"/>
                          <a:ea typeface="Times New Roman"/>
                          <a:cs typeface="Times New Roman"/>
                        </a:rPr>
                        <a:t>.Dil.</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r>
              <a:tr h="481742">
                <a:tc>
                  <a:txBody>
                    <a:bodyPr/>
                    <a:p>
                      <a:pPr algn="l">
                        <a:lnSpc>
                          <a:spcPts val="1590"/>
                        </a:lnSpc>
                        <a:spcAft>
                          <a:spcPts val="0"/>
                        </a:spcAft>
                      </a:pPr>
                      <a:r>
                        <a:rPr dirty="0" sz="1400" lang="tr-TR">
                          <a:solidFill>
                            <a:srgbClr val="FF0000"/>
                          </a:solidFill>
                          <a:latin typeface="+mj-lt"/>
                          <a:ea typeface="Times New Roman"/>
                          <a:cs typeface="Times New Roman"/>
                        </a:rPr>
                        <a:t>İSTANBUL / KARTAL / Atalar Mesleki ve Teknik Anadolu 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Calibri"/>
                          <a:cs typeface="Times New Roman"/>
                        </a:rPr>
                        <a:t>ELEKTRİK-ELEKTRONİK TEKN.</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Kız/Erkek</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30</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kern="1200" kumimoji="0" lang="tr-TR" u="none">
                          <a:solidFill>
                            <a:srgbClr val="002060"/>
                          </a:solidFill>
                          <a:latin typeface="+mj-lt"/>
                          <a:ea typeface="Calibri"/>
                          <a:cs typeface="Times New Roman"/>
                        </a:rPr>
                        <a:t>311</a:t>
                      </a:r>
                      <a:endParaRPr b="1" dirty="0" sz="1600" kern="1200" kumimoji="0" lang="tr-TR" u="none">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81742">
                <a:tc>
                  <a:txBody>
                    <a:bodyPr/>
                    <a:p>
                      <a:pPr algn="l">
                        <a:lnSpc>
                          <a:spcPts val="1590"/>
                        </a:lnSpc>
                        <a:spcAft>
                          <a:spcPts val="0"/>
                        </a:spcAft>
                      </a:pPr>
                      <a:r>
                        <a:rPr dirty="0" sz="1400" lang="tr-TR">
                          <a:solidFill>
                            <a:srgbClr val="FF0000"/>
                          </a:solidFill>
                          <a:latin typeface="+mj-lt"/>
                          <a:ea typeface="Times New Roman"/>
                          <a:cs typeface="Times New Roman"/>
                        </a:rPr>
                        <a:t>İSTANBUL / KARTAL / Atalar Mesleki ve Teknik Anadolu 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Calibri"/>
                          <a:cs typeface="Times New Roman"/>
                        </a:rPr>
                        <a:t> MOTORLU ARAÇLAR TEKN.</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Kız/Erkek</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30</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2060"/>
                          </a:solidFill>
                          <a:latin typeface="+mj-lt"/>
                        </a:rPr>
                        <a:t>256</a:t>
                      </a:r>
                      <a:endParaRPr b="1" dirty="0" sz="1600" kern="1200" kumimoji="0" lang="tr-TR" u="none">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81742">
                <a:tc>
                  <a:txBody>
                    <a:bodyPr/>
                    <a:p>
                      <a:pPr algn="l">
                        <a:lnSpc>
                          <a:spcPts val="1590"/>
                        </a:lnSpc>
                        <a:spcAft>
                          <a:spcPts val="0"/>
                        </a:spcAft>
                      </a:pPr>
                      <a:r>
                        <a:rPr dirty="0" sz="1400" lang="tr-TR">
                          <a:solidFill>
                            <a:srgbClr val="FF0000"/>
                          </a:solidFill>
                          <a:latin typeface="+mj-lt"/>
                          <a:ea typeface="Times New Roman"/>
                          <a:cs typeface="Times New Roman"/>
                        </a:rPr>
                        <a:t>KARTAL / Kartal Sabiha Gökçen Mesleki ve Teknik Anadolu 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Calibri"/>
                          <a:cs typeface="Times New Roman"/>
                        </a:rPr>
                        <a:t>YİYECEK İÇECEK HİZMETLERİ </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Kız</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30</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2060"/>
                          </a:solidFill>
                          <a:latin typeface="+mj-lt"/>
                        </a:rPr>
                        <a:t>238</a:t>
                      </a:r>
                      <a:endParaRPr b="1" dirty="0" sz="1600" lang="tr-TR" u="none">
                        <a:solidFill>
                          <a:srgbClr val="FF0000"/>
                        </a:solidFill>
                        <a:effectLst>
                          <a:outerShdw algn="tl" blurRad="38100" dir="2700000" dist="38100">
                            <a:srgbClr val="000000">
                              <a:alpha val="43137"/>
                            </a:srgbClr>
                          </a:outerShdw>
                        </a:effectLst>
                        <a:latin typeface="+mj-lt"/>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81742">
                <a:tc>
                  <a:txBody>
                    <a:bodyPr/>
                    <a:p>
                      <a:pPr algn="l">
                        <a:lnSpc>
                          <a:spcPts val="1590"/>
                        </a:lnSpc>
                        <a:spcAft>
                          <a:spcPts val="0"/>
                        </a:spcAft>
                      </a:pPr>
                      <a:r>
                        <a:rPr dirty="0" sz="1400" lang="tr-TR">
                          <a:solidFill>
                            <a:srgbClr val="FF0000"/>
                          </a:solidFill>
                          <a:latin typeface="+mj-lt"/>
                          <a:ea typeface="Times New Roman"/>
                          <a:cs typeface="Times New Roman"/>
                        </a:rPr>
                        <a:t>İSTANBUL / KARTAL / Şehit Öğretmen Hüseyin </a:t>
                      </a:r>
                      <a:r>
                        <a:rPr dirty="0" sz="1400" lang="tr-TR" err="1">
                          <a:solidFill>
                            <a:srgbClr val="FF0000"/>
                          </a:solidFill>
                          <a:latin typeface="+mj-lt"/>
                          <a:ea typeface="Times New Roman"/>
                          <a:cs typeface="Times New Roman"/>
                        </a:rPr>
                        <a:t>Ağırman</a:t>
                      </a:r>
                      <a:r>
                        <a:rPr dirty="0" sz="1400" lang="tr-TR">
                          <a:solidFill>
                            <a:srgbClr val="FF0000"/>
                          </a:solidFill>
                          <a:latin typeface="+mj-lt"/>
                          <a:ea typeface="Times New Roman"/>
                          <a:cs typeface="Times New Roman"/>
                        </a:rPr>
                        <a:t> </a:t>
                      </a:r>
                      <a:r>
                        <a:rPr dirty="0" sz="1400" lang="tr-TR" err="1">
                          <a:solidFill>
                            <a:srgbClr val="FF0000"/>
                          </a:solidFill>
                          <a:latin typeface="+mj-lt"/>
                          <a:ea typeface="Times New Roman"/>
                          <a:cs typeface="Times New Roman"/>
                        </a:rPr>
                        <a:t>Mes</a:t>
                      </a:r>
                      <a:r>
                        <a:rPr dirty="0" sz="1400" lang="tr-TR">
                          <a:solidFill>
                            <a:srgbClr val="FF0000"/>
                          </a:solidFill>
                          <a:latin typeface="+mj-lt"/>
                          <a:ea typeface="Times New Roman"/>
                          <a:cs typeface="Times New Roman"/>
                        </a:rPr>
                        <a:t>. ve Tek. </a:t>
                      </a:r>
                      <a:r>
                        <a:rPr dirty="0" sz="1400" lang="tr-TR" err="1">
                          <a:solidFill>
                            <a:srgbClr val="FF0000"/>
                          </a:solidFill>
                          <a:latin typeface="+mj-lt"/>
                          <a:ea typeface="Times New Roman"/>
                          <a:cs typeface="Times New Roman"/>
                        </a:rPr>
                        <a:t>And</a:t>
                      </a:r>
                      <a:r>
                        <a:rPr dirty="0" sz="1400" lang="tr-TR">
                          <a:solidFill>
                            <a:srgbClr val="FF0000"/>
                          </a:solidFill>
                          <a:latin typeface="+mj-lt"/>
                          <a:ea typeface="Times New Roman"/>
                          <a:cs typeface="Times New Roman"/>
                        </a:rPr>
                        <a:t>. 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kern="1200" kumimoji="0" lang="tr-TR">
                          <a:solidFill>
                            <a:srgbClr val="002060"/>
                          </a:solidFill>
                          <a:latin typeface="+mj-lt"/>
                          <a:ea typeface="+mn-ea"/>
                          <a:cs typeface="+mn-cs"/>
                        </a:rPr>
                        <a:t>MAKİNE VE TASARIM TEKNOLOJİSİ ALANI</a:t>
                      </a:r>
                      <a:endParaRPr dirty="0" sz="1400" kern="1200" kumimoji="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2060"/>
                          </a:solidFill>
                          <a:latin typeface="+mj-lt"/>
                          <a:ea typeface="Times New Roman"/>
                          <a:cs typeface="Times New Roman"/>
                        </a:rPr>
                        <a:t>Kız/Erkek</a:t>
                      </a:r>
                      <a:endParaRPr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60</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2060"/>
                          </a:solidFill>
                          <a:latin typeface="+mj-lt"/>
                        </a:rPr>
                        <a:t>244</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81742">
                <a:tc>
                  <a:txBody>
                    <a:bodyPr/>
                    <a:p>
                      <a:pPr algn="l">
                        <a:lnSpc>
                          <a:spcPts val="1590"/>
                        </a:lnSpc>
                        <a:spcAft>
                          <a:spcPts val="0"/>
                        </a:spcAft>
                      </a:pPr>
                      <a:r>
                        <a:rPr dirty="0" sz="1400" lang="tr-TR">
                          <a:solidFill>
                            <a:srgbClr val="FF0000"/>
                          </a:solidFill>
                          <a:latin typeface="+mj-lt"/>
                          <a:ea typeface="Times New Roman"/>
                          <a:cs typeface="Times New Roman"/>
                        </a:rPr>
                        <a:t>İSTANBUL / KARTAL / Şehit Öğretmen Hüseyin </a:t>
                      </a:r>
                      <a:r>
                        <a:rPr dirty="0" sz="1400" lang="tr-TR" err="1">
                          <a:solidFill>
                            <a:srgbClr val="FF0000"/>
                          </a:solidFill>
                          <a:latin typeface="+mj-lt"/>
                          <a:ea typeface="Times New Roman"/>
                          <a:cs typeface="Times New Roman"/>
                        </a:rPr>
                        <a:t>Ağırman</a:t>
                      </a:r>
                      <a:r>
                        <a:rPr dirty="0" sz="1400" lang="tr-TR">
                          <a:solidFill>
                            <a:srgbClr val="FF0000"/>
                          </a:solidFill>
                          <a:latin typeface="+mj-lt"/>
                          <a:ea typeface="Times New Roman"/>
                          <a:cs typeface="Times New Roman"/>
                        </a:rPr>
                        <a:t> </a:t>
                      </a:r>
                      <a:r>
                        <a:rPr dirty="0" sz="1400" lang="tr-TR" err="1">
                          <a:solidFill>
                            <a:srgbClr val="FF0000"/>
                          </a:solidFill>
                          <a:latin typeface="+mj-lt"/>
                          <a:ea typeface="Times New Roman"/>
                          <a:cs typeface="Times New Roman"/>
                        </a:rPr>
                        <a:t>Mes</a:t>
                      </a:r>
                      <a:r>
                        <a:rPr dirty="0" sz="1400" lang="tr-TR">
                          <a:solidFill>
                            <a:srgbClr val="FF0000"/>
                          </a:solidFill>
                          <a:latin typeface="+mj-lt"/>
                          <a:ea typeface="Times New Roman"/>
                          <a:cs typeface="Times New Roman"/>
                        </a:rPr>
                        <a:t>. ve Tek. </a:t>
                      </a:r>
                      <a:r>
                        <a:rPr dirty="0" sz="1400" lang="tr-TR" err="1">
                          <a:solidFill>
                            <a:srgbClr val="FF0000"/>
                          </a:solidFill>
                          <a:latin typeface="+mj-lt"/>
                          <a:ea typeface="Times New Roman"/>
                          <a:cs typeface="Times New Roman"/>
                        </a:rPr>
                        <a:t>And</a:t>
                      </a:r>
                      <a:r>
                        <a:rPr dirty="0" sz="1400" lang="tr-TR">
                          <a:solidFill>
                            <a:srgbClr val="FF0000"/>
                          </a:solidFill>
                          <a:latin typeface="+mj-lt"/>
                          <a:ea typeface="Times New Roman"/>
                          <a:cs typeface="Times New Roman"/>
                        </a:rPr>
                        <a:t>. 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rPr>
                        <a:t>METAL TEKNOLOJİSİ ALANI</a:t>
                      </a:r>
                      <a:endParaRPr dirty="0" sz="1400" kern="1200" kumimoji="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2060"/>
                          </a:solidFill>
                          <a:latin typeface="+mj-lt"/>
                          <a:ea typeface="Times New Roman"/>
                          <a:cs typeface="Times New Roman"/>
                        </a:rPr>
                        <a:t>Kız/Erkek</a:t>
                      </a:r>
                      <a:endParaRPr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60</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2060"/>
                          </a:solidFill>
                          <a:latin typeface="+mj-lt"/>
                        </a:rPr>
                        <a:t>180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81742">
                <a:tc>
                  <a:txBody>
                    <a:bodyPr/>
                    <a:p>
                      <a:pPr algn="l">
                        <a:lnSpc>
                          <a:spcPts val="1590"/>
                        </a:lnSpc>
                        <a:spcAft>
                          <a:spcPts val="0"/>
                        </a:spcAft>
                      </a:pPr>
                      <a:r>
                        <a:rPr dirty="0" sz="1400" lang="tr-TR">
                          <a:solidFill>
                            <a:srgbClr val="FF0000"/>
                          </a:solidFill>
                          <a:latin typeface="+mj-lt"/>
                          <a:ea typeface="Times New Roman"/>
                          <a:cs typeface="Times New Roman"/>
                        </a:rPr>
                        <a:t>İSTANBUL / KARTAL / Şehit Salih Alışkan Mesleki ve Teknik </a:t>
                      </a:r>
                      <a:r>
                        <a:rPr dirty="0" sz="1400" lang="tr-TR" err="1">
                          <a:solidFill>
                            <a:srgbClr val="FF0000"/>
                          </a:solidFill>
                          <a:latin typeface="+mj-lt"/>
                          <a:ea typeface="Times New Roman"/>
                          <a:cs typeface="Times New Roman"/>
                        </a:rPr>
                        <a:t>And</a:t>
                      </a:r>
                      <a:r>
                        <a:rPr dirty="0" sz="1400" lang="tr-TR">
                          <a:solidFill>
                            <a:srgbClr val="FF0000"/>
                          </a:solidFill>
                          <a:latin typeface="+mj-lt"/>
                          <a:ea typeface="Times New Roman"/>
                          <a:cs typeface="Times New Roman"/>
                        </a:rPr>
                        <a:t>. 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Calibri"/>
                          <a:cs typeface="Times New Roman"/>
                        </a:rPr>
                        <a:t>BİLİŞİM TEKNOLOJİLERİ </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Kız/Erkek</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2060"/>
                          </a:solidFill>
                          <a:latin typeface="+mj-lt"/>
                          <a:ea typeface="Times New Roman"/>
                          <a:cs typeface="Times New Roman"/>
                        </a:rPr>
                        <a:t>30</a:t>
                      </a:r>
                      <a:endParaRPr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lang="tr-TR">
                          <a:solidFill>
                            <a:srgbClr val="002060"/>
                          </a:solidFill>
                          <a:latin typeface="+mj-lt"/>
                        </a:rPr>
                        <a:t>356</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73233">
                <a:tc>
                  <a:txBody>
                    <a:bodyPr/>
                    <a:p>
                      <a:pPr algn="l">
                        <a:lnSpc>
                          <a:spcPts val="1590"/>
                        </a:lnSpc>
                        <a:spcAft>
                          <a:spcPts val="0"/>
                        </a:spcAft>
                      </a:pPr>
                      <a:r>
                        <a:rPr dirty="0" sz="1400" lang="tr-TR">
                          <a:solidFill>
                            <a:srgbClr val="FF0000"/>
                          </a:solidFill>
                          <a:latin typeface="+mj-lt"/>
                          <a:ea typeface="Times New Roman"/>
                          <a:cs typeface="Times New Roman"/>
                        </a:rPr>
                        <a:t>İSTANBUL / KARTAL / Yakacık Mesleki ve Teknik Anadolu 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Calibri"/>
                          <a:cs typeface="Times New Roman"/>
                        </a:rPr>
                        <a:t> BİYOMEDİKAL CİHAZ TEKN.</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Kız/Erkek</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2060"/>
                          </a:solidFill>
                          <a:latin typeface="+mj-lt"/>
                          <a:ea typeface="Times New Roman"/>
                          <a:cs typeface="Times New Roman"/>
                        </a:rPr>
                        <a:t>30</a:t>
                      </a:r>
                      <a:endParaRPr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2060"/>
                          </a:solidFill>
                          <a:latin typeface="+mj-lt"/>
                        </a:rPr>
                        <a:t>251</a:t>
                      </a:r>
                      <a:endParaRPr b="1" dirty="0" sz="1600" kern="1200" kumimoji="0" lang="tr-TR" u="none">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331495">
                <a:tc>
                  <a:txBody>
                    <a:bodyPr/>
                    <a:p>
                      <a:pPr algn="l">
                        <a:lnSpc>
                          <a:spcPts val="1590"/>
                        </a:lnSpc>
                        <a:spcAft>
                          <a:spcPts val="0"/>
                        </a:spcAft>
                      </a:pPr>
                      <a:r>
                        <a:rPr dirty="0" sz="1400" lang="tr-TR">
                          <a:solidFill>
                            <a:srgbClr val="FF0000"/>
                          </a:solidFill>
                          <a:latin typeface="+mj-lt"/>
                          <a:ea typeface="Times New Roman"/>
                          <a:cs typeface="Times New Roman"/>
                        </a:rPr>
                        <a:t>İSTANBUL / KARTAL / Yakacık Mesleki ve Teknik Anadolu L.</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Calibri"/>
                          <a:cs typeface="Times New Roman"/>
                        </a:rPr>
                        <a:t>KİMYA TEKNOLOJİSİ </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2060"/>
                          </a:solidFill>
                          <a:latin typeface="+mj-lt"/>
                          <a:ea typeface="Times New Roman"/>
                          <a:cs typeface="Times New Roman"/>
                        </a:rPr>
                        <a:t>4 yıl</a:t>
                      </a:r>
                      <a:endParaRPr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Kız/Erkek</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400" lang="tr-TR">
                          <a:solidFill>
                            <a:srgbClr val="002060"/>
                          </a:solidFill>
                          <a:latin typeface="+mj-lt"/>
                          <a:ea typeface="Times New Roman"/>
                          <a:cs typeface="Times New Roman"/>
                        </a:rPr>
                        <a:t>30</a:t>
                      </a:r>
                      <a:endParaRPr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2060"/>
                          </a:solidFill>
                          <a:latin typeface="+mj-lt"/>
                        </a:rPr>
                        <a:t>232</a:t>
                      </a:r>
                      <a:endParaRPr b="1" dirty="0" sz="1600" lang="tr-TR" u="none">
                        <a:solidFill>
                          <a:srgbClr val="FF0000"/>
                        </a:solidFill>
                        <a:effectLst>
                          <a:outerShdw algn="tl" blurRad="38100" dir="2700000" dist="38100">
                            <a:srgbClr val="000000">
                              <a:alpha val="43137"/>
                            </a:srgbClr>
                          </a:outerShdw>
                        </a:effectLst>
                        <a:latin typeface="+mj-lt"/>
                        <a:ea typeface="Times New Roman"/>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383195">
                <a:tc>
                  <a:txBody>
                    <a:bodyPr/>
                    <a:p>
                      <a:pPr algn="l">
                        <a:lnSpc>
                          <a:spcPts val="1590"/>
                        </a:lnSpc>
                        <a:spcAft>
                          <a:spcPts val="0"/>
                        </a:spcAft>
                      </a:pPr>
                      <a:r>
                        <a:rPr dirty="0" sz="1400" kern="1200" kumimoji="0" lang="tr-TR">
                          <a:solidFill>
                            <a:srgbClr val="FF0000"/>
                          </a:solidFill>
                          <a:latin typeface="+mj-lt"/>
                          <a:ea typeface="Times New Roman"/>
                          <a:cs typeface="Times New Roman"/>
                        </a:rPr>
                        <a:t>İSTANBUL / KARTAL </a:t>
                      </a:r>
                      <a:r>
                        <a:rPr dirty="0" sz="1400" lang="tr-TR">
                          <a:solidFill>
                            <a:srgbClr val="FF0000"/>
                          </a:solidFill>
                          <a:latin typeface="+mj-lt"/>
                        </a:rPr>
                        <a:t>Yakacık Mesleki ve Teknik Anadolu Lisesi</a:t>
                      </a:r>
                      <a:endParaRPr dirty="0" sz="14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rPr>
                        <a:t>MAKİNE VE TASARIM TEKNOLOJİSİ ALANI</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Kız/Erkek</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Calibri"/>
                          <a:cs typeface="Times New Roman"/>
                        </a:rPr>
                        <a:t>30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2060"/>
                          </a:solidFill>
                          <a:latin typeface="+mj-lt"/>
                        </a:rPr>
                        <a:t>226</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28883">
                <a:tc>
                  <a:txBody>
                    <a:bodyPr/>
                    <a:p>
                      <a:pPr algn="l" defTabSz="914400" eaLnBrk="1" fontAlgn="auto" hangingPunct="1" indent="0" latinLnBrk="0" marL="0" marR="0" rtl="0">
                        <a:lnSpc>
                          <a:spcPts val="1590"/>
                        </a:lnSpc>
                        <a:spcBef>
                          <a:spcPts val="0"/>
                        </a:spcBef>
                        <a:spcAft>
                          <a:spcPts val="0"/>
                        </a:spcAft>
                        <a:buClrTx/>
                        <a:buSzTx/>
                        <a:buFontTx/>
                        <a:buNone/>
                      </a:pPr>
                      <a:r>
                        <a:rPr dirty="0" sz="1400" lang="tr-TR">
                          <a:solidFill>
                            <a:srgbClr val="FF0000"/>
                          </a:solidFill>
                          <a:latin typeface="+mj-lt"/>
                          <a:ea typeface="Times New Roman"/>
                          <a:cs typeface="Times New Roman"/>
                        </a:rPr>
                        <a:t>İSTANBUL / KARTAL / Kartal Şehit Burak </a:t>
                      </a:r>
                      <a:r>
                        <a:rPr dirty="0" sz="1400" lang="tr-TR" err="1">
                          <a:solidFill>
                            <a:srgbClr val="FF0000"/>
                          </a:solidFill>
                          <a:latin typeface="+mj-lt"/>
                          <a:ea typeface="Times New Roman"/>
                          <a:cs typeface="Times New Roman"/>
                        </a:rPr>
                        <a:t>Cantürk</a:t>
                      </a:r>
                      <a:r>
                        <a:rPr dirty="0" sz="1400" lang="tr-TR">
                          <a:solidFill>
                            <a:srgbClr val="FF0000"/>
                          </a:solidFill>
                          <a:latin typeface="+mj-lt"/>
                          <a:ea typeface="Times New Roman"/>
                          <a:cs typeface="Times New Roman"/>
                        </a:rPr>
                        <a:t> </a:t>
                      </a:r>
                      <a:r>
                        <a:rPr dirty="0" sz="1400" kern="1200" kumimoji="0" lang="tr-TR" err="1">
                          <a:solidFill>
                            <a:srgbClr val="FF0000"/>
                          </a:solidFill>
                          <a:latin typeface="+mj-lt"/>
                          <a:ea typeface="Times New Roman"/>
                          <a:cs typeface="Times New Roman"/>
                        </a:rPr>
                        <a:t>Mes</a:t>
                      </a:r>
                      <a:r>
                        <a:rPr dirty="0" sz="1400" kern="1200" kumimoji="0" lang="tr-TR">
                          <a:solidFill>
                            <a:srgbClr val="FF0000"/>
                          </a:solidFill>
                          <a:latin typeface="+mj-lt"/>
                          <a:ea typeface="Times New Roman"/>
                          <a:cs typeface="Times New Roman"/>
                        </a:rPr>
                        <a:t>. ve Tek. </a:t>
                      </a:r>
                      <a:r>
                        <a:rPr dirty="0" sz="1400" kern="1200" kumimoji="0" lang="tr-TR" err="1">
                          <a:solidFill>
                            <a:srgbClr val="FF0000"/>
                          </a:solidFill>
                          <a:latin typeface="+mj-lt"/>
                          <a:ea typeface="Times New Roman"/>
                          <a:cs typeface="Times New Roman"/>
                        </a:rPr>
                        <a:t>And</a:t>
                      </a:r>
                      <a:r>
                        <a:rPr dirty="0" sz="1400" kern="1200" kumimoji="0" lang="tr-TR">
                          <a:solidFill>
                            <a:srgbClr val="FF0000"/>
                          </a:solidFill>
                          <a:latin typeface="+mj-lt"/>
                          <a:ea typeface="Times New Roman"/>
                          <a:cs typeface="Times New Roman"/>
                        </a:rPr>
                        <a:t>. L.</a:t>
                      </a:r>
                      <a:endParaRPr dirty="0" sz="14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Calibri"/>
                          <a:cs typeface="Times New Roman"/>
                        </a:rPr>
                        <a:t> PAZARLAMA VE PERAKENDE</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4 yıl</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Kız/Erkek</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İngilizce</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400" lang="tr-TR">
                          <a:solidFill>
                            <a:srgbClr val="002060"/>
                          </a:solidFill>
                          <a:latin typeface="+mj-lt"/>
                          <a:ea typeface="Times New Roman"/>
                          <a:cs typeface="Times New Roman"/>
                        </a:rPr>
                        <a:t>30</a:t>
                      </a:r>
                      <a:endParaRPr dirty="0" sz="14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002060"/>
                          </a:solidFill>
                          <a:latin typeface="+mj-lt"/>
                        </a:rPr>
                        <a:t>179,30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graphicFrame>
        <p:nvGraphicFramePr>
          <p:cNvPr id="4194305" name="Tablo 4"/>
          <p:cNvGraphicFramePr>
            <a:graphicFrameLocks noGrp="1"/>
          </p:cNvGraphicFramePr>
          <p:nvPr/>
        </p:nvGraphicFramePr>
        <p:xfrm>
          <a:off x="1071538" y="1772814"/>
          <a:ext cx="6715172" cy="4032450"/>
        </p:xfrm>
        <a:graphic>
          <a:graphicData uri="http://schemas.openxmlformats.org/drawingml/2006/table">
            <a:tbl>
              <a:tblPr firstRow="1" bandRow="1">
                <a:tableStyleId>{5C22544A-7EE6-4342-B048-85BDC9FD1C3A}</a:tableStyleId>
              </a:tblPr>
              <a:tblGrid>
                <a:gridCol w="2643206"/>
                <a:gridCol w="1143008"/>
                <a:gridCol w="928694"/>
                <a:gridCol w="1000132"/>
                <a:gridCol w="1000132"/>
              </a:tblGrid>
              <a:tr h="824819">
                <a:tc>
                  <a:txBody>
                    <a:bodyPr/>
                    <a:p>
                      <a:pPr algn="ctr"/>
                      <a:endParaRPr b="1" dirty="0" sz="2400" lang="tr-TR">
                        <a:solidFill>
                          <a:srgbClr val="FF0000"/>
                        </a:solidFill>
                        <a:latin typeface="+mj-lt"/>
                      </a:endParaRPr>
                    </a:p>
                    <a:p>
                      <a:pPr algn="ctr"/>
                      <a:r>
                        <a:rPr b="1" dirty="0" sz="2400" lang="tr-TR">
                          <a:solidFill>
                            <a:srgbClr val="FF0000"/>
                          </a:solidFill>
                          <a:latin typeface="+mj-lt"/>
                        </a:rPr>
                        <a:t>SÖZEL  </a:t>
                      </a:r>
                      <a:r>
                        <a:rPr b="1" dirty="0" sz="2400" lang="de-DE">
                          <a:solidFill>
                            <a:srgbClr val="FF0000"/>
                          </a:solidFill>
                          <a:latin typeface="+mj-lt"/>
                        </a:rPr>
                        <a:t>BÖLÜM</a:t>
                      </a:r>
                      <a:r>
                        <a:rPr b="1" dirty="0" sz="2400" lang="tr-TR">
                          <a:solidFill>
                            <a:srgbClr val="FF0000"/>
                          </a:solidFill>
                          <a:latin typeface="+mj-lt"/>
                        </a:rPr>
                        <a:t> </a:t>
                      </a:r>
                      <a:endParaRPr dirty="0" sz="2400" lang="tr-TR">
                        <a:solidFill>
                          <a:srgbClr val="FF0000"/>
                        </a:solidFill>
                        <a:latin typeface="+mj-lt"/>
                      </a:endParaRPr>
                    </a:p>
                  </a:txBody>
                  <a:tcPr>
                    <a:solidFill>
                      <a:schemeClr val="tx1">
                        <a:lumMod val="75000"/>
                      </a:schemeClr>
                    </a:solidFill>
                  </a:tcPr>
                </a:tc>
                <a:tc>
                  <a:txBody>
                    <a:bodyPr/>
                    <a:p>
                      <a:pPr algn="ctr"/>
                      <a:r>
                        <a:rPr b="1" dirty="0" sz="2400" lang="tr-TR" u="none">
                          <a:solidFill>
                            <a:srgbClr val="FF0000"/>
                          </a:solidFill>
                          <a:latin typeface="+mj-lt"/>
                        </a:rPr>
                        <a:t>Soru Sayısı </a:t>
                      </a:r>
                    </a:p>
                  </a:txBody>
                  <a:tcPr>
                    <a:solidFill>
                      <a:schemeClr val="tx1">
                        <a:lumMod val="75000"/>
                      </a:schemeClr>
                    </a:solidFill>
                  </a:tcPr>
                </a:tc>
                <a:tc gridSpan="3">
                  <a:txBody>
                    <a:bodyPr/>
                    <a:p>
                      <a:pPr algn="ctr"/>
                      <a:r>
                        <a:rPr b="1" dirty="0" sz="2400" lang="tr-TR" u="none">
                          <a:solidFill>
                            <a:srgbClr val="FF0000"/>
                          </a:solidFill>
                          <a:latin typeface="+mj-lt"/>
                        </a:rPr>
                        <a:t>Net Ort.</a:t>
                      </a:r>
                      <a:r>
                        <a:rPr baseline="0" b="1" dirty="0" sz="2400" lang="tr-TR" u="none">
                          <a:solidFill>
                            <a:srgbClr val="FF0000"/>
                          </a:solidFill>
                          <a:latin typeface="+mj-lt"/>
                        </a:rPr>
                        <a:t> </a:t>
                      </a:r>
                    </a:p>
                    <a:p>
                      <a:pPr algn="l"/>
                      <a:r>
                        <a:rPr baseline="0" b="1" dirty="0" sz="2400" lang="tr-TR" u="none">
                          <a:solidFill>
                            <a:srgbClr val="FF0000"/>
                          </a:solidFill>
                          <a:latin typeface="+mj-lt"/>
                        </a:rPr>
                        <a:t> </a:t>
                      </a:r>
                      <a:r>
                        <a:rPr dirty="0" sz="2400" lang="tr-TR">
                          <a:solidFill>
                            <a:srgbClr val="FF0000"/>
                          </a:solidFill>
                          <a:latin typeface="+mj-lt"/>
                        </a:rPr>
                        <a:t>2021  -  2022  -  2023</a:t>
                      </a:r>
                      <a:endParaRPr b="1" dirty="0" sz="2400" lang="tr-TR" u="none">
                        <a:solidFill>
                          <a:srgbClr val="FF0000"/>
                        </a:solidFill>
                        <a:latin typeface="+mj-lt"/>
                      </a:endParaRPr>
                    </a:p>
                  </a:txBody>
                  <a:tcPr>
                    <a:solidFill>
                      <a:schemeClr val="tx1">
                        <a:lumMod val="75000"/>
                      </a:schemeClr>
                    </a:solidFill>
                  </a:tcPr>
                </a:tc>
                <a:tc hMerge="1">
                  <a:txBody>
                    <a:bodyPr/>
                    <a:p>
                      <a:endParaRPr dirty="0" lang="tr-TR">
                        <a:solidFill>
                          <a:srgbClr val="0070C0"/>
                        </a:solidFill>
                      </a:endParaRPr>
                    </a:p>
                  </a:txBody>
                  <a:tcPr>
                    <a:solidFill>
                      <a:schemeClr val="accent5">
                        <a:lumMod val="40000"/>
                        <a:lumOff val="60000"/>
                      </a:schemeClr>
                    </a:solidFill>
                  </a:tcPr>
                </a:tc>
                <a:tc hMerge="1">
                  <a:txBody>
                    <a:bodyPr/>
                    <a:p>
                      <a:pPr algn="ctr"/>
                      <a:endParaRPr b="1" dirty="0" sz="2400" lang="tr-TR" u="none">
                        <a:solidFill>
                          <a:srgbClr val="FF0000"/>
                        </a:solidFill>
                        <a:latin typeface="+mj-lt"/>
                      </a:endParaRPr>
                    </a:p>
                  </a:txBody>
                  <a:tcPr>
                    <a:solidFill>
                      <a:schemeClr val="tx1">
                        <a:lumMod val="75000"/>
                      </a:schemeClr>
                    </a:solidFill>
                  </a:tcPr>
                </a:tc>
              </a:tr>
              <a:tr h="458233">
                <a:tc>
                  <a:txBody>
                    <a:bodyPr/>
                    <a:p>
                      <a:pPr algn="ctr"/>
                      <a:r>
                        <a:rPr dirty="0" sz="2400" lang="de-DE" err="1">
                          <a:solidFill>
                            <a:srgbClr val="0070C0"/>
                          </a:solidFill>
                          <a:latin typeface="+mj-lt"/>
                        </a:rPr>
                        <a:t>Türkçe</a:t>
                      </a:r>
                      <a:endParaRPr dirty="0" sz="2400" lang="tr-TR">
                        <a:latin typeface="+mj-lt"/>
                      </a:endParaRPr>
                    </a:p>
                  </a:txBody>
                  <a:tcPr>
                    <a:solidFill>
                      <a:schemeClr val="tx1">
                        <a:lumMod val="75000"/>
                      </a:schemeClr>
                    </a:solidFill>
                  </a:tcPr>
                </a:tc>
                <a:tc>
                  <a:txBody>
                    <a:bodyPr/>
                    <a:p>
                      <a:pPr algn="ctr"/>
                      <a:r>
                        <a:rPr dirty="0" sz="2400" lang="tr-TR">
                          <a:solidFill>
                            <a:srgbClr val="0070C0"/>
                          </a:solidFill>
                          <a:latin typeface="+mj-lt"/>
                        </a:rPr>
                        <a:t>20</a:t>
                      </a:r>
                    </a:p>
                  </a:txBody>
                  <a:tcPr>
                    <a:solidFill>
                      <a:schemeClr val="tx1">
                        <a:lumMod val="75000"/>
                      </a:schemeClr>
                    </a:solidFill>
                  </a:tcPr>
                </a:tc>
                <a:tc>
                  <a:txBody>
                    <a:bodyPr/>
                    <a:p>
                      <a:pPr algn="ctr"/>
                      <a:r>
                        <a:rPr dirty="0" sz="2400" lang="tr-TR">
                          <a:solidFill>
                            <a:srgbClr val="0070C0"/>
                          </a:solidFill>
                          <a:latin typeface="+mj-lt"/>
                        </a:rPr>
                        <a:t>9,41</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dirty="0" sz="2400" lang="tr-TR">
                          <a:solidFill>
                            <a:srgbClr val="0070C0"/>
                          </a:solidFill>
                          <a:latin typeface="+mj-lt"/>
                        </a:rPr>
                        <a:t>9,22</a:t>
                      </a:r>
                      <a:endParaRPr dirty="0" sz="2400" lang="tr-TR">
                        <a:latin typeface="+mj-lt"/>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dirty="0" sz="2400" lang="tr-TR">
                          <a:solidFill>
                            <a:srgbClr val="0070C0"/>
                          </a:solidFill>
                          <a:latin typeface="+mj-lt"/>
                        </a:rPr>
                        <a:t>9,99</a:t>
                      </a:r>
                    </a:p>
                  </a:txBody>
                  <a:tcPr>
                    <a:solidFill>
                      <a:schemeClr val="tx1">
                        <a:lumMod val="75000"/>
                      </a:schemeClr>
                    </a:solidFill>
                  </a:tcPr>
                </a:tc>
              </a:tr>
              <a:tr h="458233">
                <a:tc>
                  <a:txBody>
                    <a:bodyPr/>
                    <a:p>
                      <a:pPr algn="ctr"/>
                      <a:r>
                        <a:rPr dirty="0" sz="2400" lang="tr-TR">
                          <a:solidFill>
                            <a:srgbClr val="0070C0"/>
                          </a:solidFill>
                          <a:latin typeface="+mj-lt"/>
                        </a:rPr>
                        <a:t>İnkılap Tarihi </a:t>
                      </a:r>
                      <a:endParaRPr dirty="0" sz="2400" lang="tr-TR">
                        <a:latin typeface="+mj-lt"/>
                      </a:endParaRPr>
                    </a:p>
                  </a:txBody>
                  <a:tcPr>
                    <a:solidFill>
                      <a:schemeClr val="tx1">
                        <a:lumMod val="75000"/>
                      </a:schemeClr>
                    </a:solidFill>
                  </a:tcPr>
                </a:tc>
                <a:tc>
                  <a:txBody>
                    <a:bodyPr/>
                    <a:p>
                      <a:pPr algn="ctr"/>
                      <a:r>
                        <a:rPr dirty="0" sz="2400" lang="tr-TR">
                          <a:solidFill>
                            <a:srgbClr val="0070C0"/>
                          </a:solidFill>
                          <a:latin typeface="+mj-lt"/>
                        </a:rPr>
                        <a:t>10</a:t>
                      </a:r>
                    </a:p>
                  </a:txBody>
                  <a:tcPr>
                    <a:solidFill>
                      <a:schemeClr val="tx1">
                        <a:lumMod val="75000"/>
                      </a:schemeClr>
                    </a:solidFill>
                  </a:tcPr>
                </a:tc>
                <a:tc>
                  <a:txBody>
                    <a:bodyPr/>
                    <a:p>
                      <a:pPr algn="ctr"/>
                      <a:r>
                        <a:rPr dirty="0" sz="2400" lang="tr-TR">
                          <a:solidFill>
                            <a:srgbClr val="0070C0"/>
                          </a:solidFill>
                          <a:latin typeface="+mj-lt"/>
                        </a:rPr>
                        <a:t>5,23</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dirty="0" sz="2400" lang="tr-TR">
                          <a:solidFill>
                            <a:srgbClr val="0070C0"/>
                          </a:solidFill>
                          <a:latin typeface="+mj-lt"/>
                        </a:rPr>
                        <a:t>5,54</a:t>
                      </a:r>
                      <a:endParaRPr dirty="0" sz="2400" lang="tr-TR">
                        <a:latin typeface="+mj-lt"/>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dirty="0" sz="2400" lang="tr-TR">
                          <a:solidFill>
                            <a:srgbClr val="0070C0"/>
                          </a:solidFill>
                          <a:latin typeface="+mj-lt"/>
                        </a:rPr>
                        <a:t>6,06</a:t>
                      </a:r>
                    </a:p>
                  </a:txBody>
                  <a:tcPr>
                    <a:solidFill>
                      <a:schemeClr val="tx1">
                        <a:lumMod val="75000"/>
                      </a:schemeClr>
                    </a:solidFill>
                  </a:tcPr>
                </a:tc>
              </a:tr>
              <a:tr h="458233">
                <a:tc>
                  <a:txBody>
                    <a:bodyPr/>
                    <a:p>
                      <a:pPr algn="ctr"/>
                      <a:r>
                        <a:rPr dirty="0" sz="2400" lang="tr-TR">
                          <a:solidFill>
                            <a:srgbClr val="0070C0"/>
                          </a:solidFill>
                          <a:latin typeface="+mj-lt"/>
                        </a:rPr>
                        <a:t>Din Kült. ve A.B. </a:t>
                      </a:r>
                      <a:endParaRPr dirty="0" sz="2400" lang="tr-TR">
                        <a:latin typeface="+mj-lt"/>
                      </a:endParaRPr>
                    </a:p>
                  </a:txBody>
                  <a:tcPr>
                    <a:solidFill>
                      <a:schemeClr val="tx1">
                        <a:lumMod val="75000"/>
                      </a:schemeClr>
                    </a:solidFill>
                  </a:tcPr>
                </a:tc>
                <a:tc>
                  <a:txBody>
                    <a:bodyPr/>
                    <a:p>
                      <a:pPr algn="ctr"/>
                      <a:r>
                        <a:rPr dirty="0" sz="2400" lang="tr-TR">
                          <a:solidFill>
                            <a:srgbClr val="0070C0"/>
                          </a:solidFill>
                          <a:latin typeface="+mj-lt"/>
                        </a:rPr>
                        <a:t>10</a:t>
                      </a:r>
                    </a:p>
                  </a:txBody>
                  <a:tcPr>
                    <a:solidFill>
                      <a:schemeClr val="tx1">
                        <a:lumMod val="75000"/>
                      </a:schemeClr>
                    </a:solidFill>
                  </a:tcPr>
                </a:tc>
                <a:tc>
                  <a:txBody>
                    <a:bodyPr/>
                    <a:p>
                      <a:pPr algn="ctr"/>
                      <a:r>
                        <a:rPr dirty="0" sz="2400" lang="tr-TR">
                          <a:solidFill>
                            <a:srgbClr val="0070C0"/>
                          </a:solidFill>
                          <a:latin typeface="+mj-lt"/>
                        </a:rPr>
                        <a:t>6,35</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dirty="0" sz="2400" lang="tr-TR">
                          <a:solidFill>
                            <a:srgbClr val="0070C0"/>
                          </a:solidFill>
                          <a:latin typeface="+mj-lt"/>
                        </a:rPr>
                        <a:t>6,45</a:t>
                      </a:r>
                      <a:endParaRPr dirty="0" sz="2400" lang="tr-TR">
                        <a:latin typeface="+mj-lt"/>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dirty="0" sz="2400" lang="tr-TR">
                          <a:solidFill>
                            <a:srgbClr val="0070C0"/>
                          </a:solidFill>
                          <a:latin typeface="+mj-lt"/>
                        </a:rPr>
                        <a:t>6,29</a:t>
                      </a:r>
                    </a:p>
                  </a:txBody>
                  <a:tcPr>
                    <a:solidFill>
                      <a:schemeClr val="tx1">
                        <a:lumMod val="75000"/>
                      </a:schemeClr>
                    </a:solidFill>
                  </a:tcPr>
                </a:tc>
              </a:tr>
              <a:tr h="458233">
                <a:tc>
                  <a:txBody>
                    <a:bodyPr/>
                    <a:p>
                      <a:pPr algn="ctr"/>
                      <a:r>
                        <a:rPr dirty="0" sz="2400" lang="es-ES">
                          <a:solidFill>
                            <a:srgbClr val="0070C0"/>
                          </a:solidFill>
                          <a:latin typeface="+mj-lt"/>
                        </a:rPr>
                        <a:t>Yabancı Dil </a:t>
                      </a:r>
                      <a:endParaRPr dirty="0" sz="2400" lang="tr-TR">
                        <a:latin typeface="+mj-lt"/>
                      </a:endParaRPr>
                    </a:p>
                  </a:txBody>
                  <a:tcPr>
                    <a:solidFill>
                      <a:schemeClr val="tx1">
                        <a:lumMod val="75000"/>
                      </a:schemeClr>
                    </a:solidFill>
                  </a:tcPr>
                </a:tc>
                <a:tc>
                  <a:txBody>
                    <a:bodyPr/>
                    <a:p>
                      <a:pPr algn="ctr"/>
                      <a:r>
                        <a:rPr dirty="0" sz="2400" lang="tr-TR">
                          <a:solidFill>
                            <a:srgbClr val="0070C0"/>
                          </a:solidFill>
                          <a:latin typeface="+mj-lt"/>
                        </a:rPr>
                        <a:t>10</a:t>
                      </a:r>
                    </a:p>
                  </a:txBody>
                  <a:tcPr>
                    <a:solidFill>
                      <a:schemeClr val="tx1">
                        <a:lumMod val="75000"/>
                      </a:schemeClr>
                    </a:solidFill>
                  </a:tcPr>
                </a:tc>
                <a:tc>
                  <a:txBody>
                    <a:bodyPr/>
                    <a:p>
                      <a:pPr algn="ctr"/>
                      <a:r>
                        <a:rPr dirty="0" sz="2400" lang="tr-TR">
                          <a:solidFill>
                            <a:srgbClr val="0070C0"/>
                          </a:solidFill>
                          <a:latin typeface="+mj-lt"/>
                        </a:rPr>
                        <a:t>4,93</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dirty="0" sz="2400" lang="tr-TR">
                          <a:solidFill>
                            <a:srgbClr val="0070C0"/>
                          </a:solidFill>
                          <a:latin typeface="+mj-lt"/>
                        </a:rPr>
                        <a:t>4,59</a:t>
                      </a:r>
                      <a:endParaRPr dirty="0" sz="2400" lang="tr-TR">
                        <a:latin typeface="+mj-lt"/>
                      </a:endParaRP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dirty="0" sz="2400" lang="tr-TR">
                          <a:solidFill>
                            <a:srgbClr val="0070C0"/>
                          </a:solidFill>
                          <a:latin typeface="+mj-lt"/>
                        </a:rPr>
                        <a:t>4,91</a:t>
                      </a:r>
                    </a:p>
                  </a:txBody>
                  <a:tcPr>
                    <a:solidFill>
                      <a:schemeClr val="tx1">
                        <a:lumMod val="75000"/>
                      </a:schemeClr>
                    </a:solidFill>
                  </a:tcPr>
                </a:tc>
              </a:tr>
              <a:tr h="458233">
                <a:tc>
                  <a:txBody>
                    <a:bodyPr/>
                    <a:p>
                      <a:pPr algn="ctr"/>
                      <a:r>
                        <a:rPr b="1" dirty="0" sz="2400" lang="tr-TR">
                          <a:solidFill>
                            <a:srgbClr val="FF0000"/>
                          </a:solidFill>
                          <a:latin typeface="+mj-lt"/>
                        </a:rPr>
                        <a:t>SAYISAL BÖLÜM </a:t>
                      </a:r>
                      <a:endParaRPr dirty="0" sz="2400" lang="tr-TR">
                        <a:solidFill>
                          <a:srgbClr val="FF0000"/>
                        </a:solidFill>
                        <a:latin typeface="+mj-lt"/>
                      </a:endParaRPr>
                    </a:p>
                  </a:txBody>
                  <a:tcPr>
                    <a:solidFill>
                      <a:schemeClr val="tx1">
                        <a:lumMod val="75000"/>
                      </a:schemeClr>
                    </a:solidFill>
                  </a:tcPr>
                </a:tc>
                <a:tc>
                  <a:txBody>
                    <a:bodyPr/>
                    <a:p>
                      <a:pPr algn="ctr"/>
                      <a:endParaRPr dirty="0" sz="2400" lang="tr-TR">
                        <a:solidFill>
                          <a:srgbClr val="FF0000"/>
                        </a:solidFill>
                        <a:latin typeface="+mj-lt"/>
                      </a:endParaRPr>
                    </a:p>
                  </a:txBody>
                  <a:tcPr>
                    <a:solidFill>
                      <a:schemeClr val="bg1">
                        <a:lumMod val="50000"/>
                        <a:lumOff val="50000"/>
                      </a:schemeClr>
                    </a:solidFill>
                  </a:tcPr>
                </a:tc>
                <a:tc>
                  <a:txBody>
                    <a:bodyPr/>
                    <a:p>
                      <a:pPr algn="ctr"/>
                      <a:endParaRPr dirty="0" sz="2400" lang="tr-TR">
                        <a:solidFill>
                          <a:srgbClr val="0070C0"/>
                        </a:solidFill>
                        <a:latin typeface="+mj-lt"/>
                      </a:endParaRPr>
                    </a:p>
                  </a:txBody>
                  <a:tcPr>
                    <a:solidFill>
                      <a:schemeClr val="bg1">
                        <a:lumMod val="50000"/>
                        <a:lumOff val="50000"/>
                      </a:schemeClr>
                    </a:solidFill>
                  </a:tcPr>
                </a:tc>
                <a:tc>
                  <a:txBody>
                    <a:bodyPr/>
                    <a:p>
                      <a:pPr algn="ctr"/>
                      <a:endParaRPr dirty="0" sz="2400" lang="tr-TR">
                        <a:solidFill>
                          <a:srgbClr val="FF0000"/>
                        </a:solidFill>
                        <a:latin typeface="+mj-lt"/>
                      </a:endParaRPr>
                    </a:p>
                  </a:txBody>
                  <a:tcPr>
                    <a:solidFill>
                      <a:schemeClr val="bg1">
                        <a:lumMod val="50000"/>
                        <a:lumOff val="50000"/>
                      </a:schemeClr>
                    </a:solidFill>
                  </a:tcPr>
                </a:tc>
                <a:tc>
                  <a:txBody>
                    <a:bodyPr/>
                    <a:p>
                      <a:pPr algn="ctr"/>
                      <a:endParaRPr dirty="0" sz="2400" lang="tr-TR">
                        <a:solidFill>
                          <a:srgbClr val="0070C0"/>
                        </a:solidFill>
                        <a:latin typeface="+mj-lt"/>
                      </a:endParaRPr>
                    </a:p>
                  </a:txBody>
                  <a:tcPr>
                    <a:solidFill>
                      <a:schemeClr val="bg1">
                        <a:lumMod val="50000"/>
                        <a:lumOff val="50000"/>
                      </a:schemeClr>
                    </a:solidFill>
                  </a:tcPr>
                </a:tc>
              </a:tr>
              <a:tr h="458233">
                <a:tc>
                  <a:txBody>
                    <a:bodyPr/>
                    <a:p>
                      <a:pPr algn="ctr"/>
                      <a:r>
                        <a:rPr dirty="0" sz="2400" lang="tr-TR">
                          <a:solidFill>
                            <a:srgbClr val="0070C0"/>
                          </a:solidFill>
                          <a:latin typeface="+mj-lt"/>
                        </a:rPr>
                        <a:t>Matematik </a:t>
                      </a:r>
                      <a:endParaRPr dirty="0" sz="2400" lang="tr-TR">
                        <a:latin typeface="+mj-lt"/>
                      </a:endParaRPr>
                    </a:p>
                  </a:txBody>
                  <a:tcPr>
                    <a:solidFill>
                      <a:schemeClr val="tx1">
                        <a:lumMod val="75000"/>
                      </a:schemeClr>
                    </a:solidFill>
                  </a:tcPr>
                </a:tc>
                <a:tc>
                  <a:txBody>
                    <a:bodyPr/>
                    <a:p>
                      <a:pPr algn="ctr"/>
                      <a:r>
                        <a:rPr dirty="0" sz="2400" lang="tr-TR">
                          <a:solidFill>
                            <a:srgbClr val="0070C0"/>
                          </a:solidFill>
                          <a:latin typeface="+mj-lt"/>
                        </a:rPr>
                        <a:t>20</a:t>
                      </a:r>
                    </a:p>
                  </a:txBody>
                  <a:tcPr>
                    <a:solidFill>
                      <a:schemeClr val="tx1">
                        <a:lumMod val="75000"/>
                      </a:schemeClr>
                    </a:solidFill>
                  </a:tcPr>
                </a:tc>
                <a:tc>
                  <a:txBody>
                    <a:bodyPr/>
                    <a:p>
                      <a:pPr algn="ctr"/>
                      <a:r>
                        <a:rPr dirty="0" sz="2400" lang="tr-TR">
                          <a:solidFill>
                            <a:srgbClr val="0070C0"/>
                          </a:solidFill>
                          <a:latin typeface="+mj-lt"/>
                        </a:rPr>
                        <a:t>4,20</a:t>
                      </a:r>
                    </a:p>
                  </a:txBody>
                  <a:tcPr>
                    <a:solidFill>
                      <a:schemeClr val="tx1">
                        <a:lumMod val="75000"/>
                      </a:schemeClr>
                    </a:solidFill>
                  </a:tcPr>
                </a:tc>
                <a:tc>
                  <a:txBody>
                    <a:bodyPr/>
                    <a:p>
                      <a:pPr algn="ctr"/>
                      <a:r>
                        <a:rPr dirty="0" sz="2400" lang="tr-TR">
                          <a:solidFill>
                            <a:srgbClr val="0070C0"/>
                          </a:solidFill>
                          <a:latin typeface="+mj-lt"/>
                        </a:rPr>
                        <a:t>4,74</a:t>
                      </a:r>
                      <a:endParaRPr dirty="0" sz="2400" lang="tr-TR">
                        <a:latin typeface="+mj-lt"/>
                      </a:endParaRPr>
                    </a:p>
                  </a:txBody>
                  <a:tcPr>
                    <a:solidFill>
                      <a:schemeClr val="tx1">
                        <a:lumMod val="75000"/>
                      </a:schemeClr>
                    </a:solidFill>
                  </a:tcPr>
                </a:tc>
                <a:tc>
                  <a:txBody>
                    <a:bodyPr/>
                    <a:p>
                      <a:pPr algn="ctr"/>
                      <a:r>
                        <a:rPr dirty="0" sz="2400" lang="tr-TR">
                          <a:solidFill>
                            <a:srgbClr val="0070C0"/>
                          </a:solidFill>
                          <a:latin typeface="+mj-lt"/>
                        </a:rPr>
                        <a:t>5,95</a:t>
                      </a:r>
                    </a:p>
                  </a:txBody>
                  <a:tcPr>
                    <a:solidFill>
                      <a:schemeClr val="tx1">
                        <a:lumMod val="75000"/>
                      </a:schemeClr>
                    </a:solidFill>
                  </a:tcPr>
                </a:tc>
              </a:tr>
              <a:tr h="458233">
                <a:tc>
                  <a:txBody>
                    <a:bodyPr/>
                    <a:p>
                      <a:pPr algn="ctr"/>
                      <a:r>
                        <a:rPr dirty="0" sz="2400" lang="tr-TR">
                          <a:solidFill>
                            <a:srgbClr val="0070C0"/>
                          </a:solidFill>
                          <a:latin typeface="+mj-lt"/>
                        </a:rPr>
                        <a:t>Fen Bilimleri </a:t>
                      </a:r>
                      <a:endParaRPr dirty="0" sz="2400" lang="tr-TR">
                        <a:latin typeface="+mj-lt"/>
                      </a:endParaRPr>
                    </a:p>
                  </a:txBody>
                  <a:tcPr>
                    <a:solidFill>
                      <a:schemeClr val="tx1">
                        <a:lumMod val="75000"/>
                      </a:schemeClr>
                    </a:solidFill>
                  </a:tcPr>
                </a:tc>
                <a:tc>
                  <a:txBody>
                    <a:bodyPr/>
                    <a:p>
                      <a:pPr algn="ctr"/>
                      <a:r>
                        <a:rPr dirty="0" sz="2400" lang="tr-TR">
                          <a:solidFill>
                            <a:srgbClr val="0070C0"/>
                          </a:solidFill>
                          <a:latin typeface="+mj-lt"/>
                        </a:rPr>
                        <a:t>20</a:t>
                      </a:r>
                    </a:p>
                  </a:txBody>
                  <a:tcPr>
                    <a:solidFill>
                      <a:schemeClr val="tx1">
                        <a:lumMod val="75000"/>
                      </a:schemeClr>
                    </a:solidFill>
                  </a:tcPr>
                </a:tc>
                <a:tc>
                  <a:txBody>
                    <a:bodyPr/>
                    <a:p>
                      <a:pPr algn="ctr"/>
                      <a:r>
                        <a:rPr dirty="0" sz="2400" lang="tr-TR">
                          <a:solidFill>
                            <a:srgbClr val="0070C0"/>
                          </a:solidFill>
                          <a:latin typeface="+mj-lt"/>
                        </a:rPr>
                        <a:t>8,04</a:t>
                      </a:r>
                    </a:p>
                  </a:txBody>
                  <a:tcPr>
                    <a:solidFill>
                      <a:schemeClr val="tx1">
                        <a:lumMod val="75000"/>
                      </a:schemeClr>
                    </a:solidFill>
                  </a:tcPr>
                </a:tc>
                <a:tc>
                  <a:txBody>
                    <a:bodyPr/>
                    <a:p>
                      <a:pPr algn="ctr"/>
                      <a:r>
                        <a:rPr dirty="0" sz="2400" lang="tr-TR">
                          <a:solidFill>
                            <a:srgbClr val="0070C0"/>
                          </a:solidFill>
                          <a:latin typeface="+mj-lt"/>
                        </a:rPr>
                        <a:t>9,50</a:t>
                      </a:r>
                      <a:endParaRPr dirty="0" sz="2400" lang="tr-TR">
                        <a:latin typeface="+mj-lt"/>
                      </a:endParaRPr>
                    </a:p>
                  </a:txBody>
                  <a:tcPr>
                    <a:solidFill>
                      <a:schemeClr val="tx1">
                        <a:lumMod val="75000"/>
                      </a:schemeClr>
                    </a:solidFill>
                  </a:tcPr>
                </a:tc>
                <a:tc>
                  <a:txBody>
                    <a:bodyPr/>
                    <a:p>
                      <a:pPr algn="ctr"/>
                      <a:r>
                        <a:rPr dirty="0" sz="2400" lang="tr-TR">
                          <a:solidFill>
                            <a:srgbClr val="0070C0"/>
                          </a:solidFill>
                          <a:latin typeface="+mj-lt"/>
                        </a:rPr>
                        <a:t>9,01</a:t>
                      </a:r>
                    </a:p>
                  </a:txBody>
                  <a:tcPr>
                    <a:solidFill>
                      <a:schemeClr val="tx1">
                        <a:lumMod val="75000"/>
                      </a:schemeClr>
                    </a:solidFill>
                  </a:tcPr>
                </a:tc>
              </a:tr>
            </a:tbl>
          </a:graphicData>
        </a:graphic>
      </p:graphicFrame>
      <p:sp>
        <p:nvSpPr>
          <p:cNvPr id="1048594" name="7 Dikdörtgen"/>
          <p:cNvSpPr/>
          <p:nvPr/>
        </p:nvSpPr>
        <p:spPr>
          <a:xfrm>
            <a:off x="1016080" y="437763"/>
            <a:ext cx="7964804" cy="815341"/>
          </a:xfrm>
          <a:prstGeom prst="rect"/>
        </p:spPr>
        <p:txBody>
          <a:bodyPr wrap="none">
            <a:spAutoFit/>
          </a:bodyPr>
          <a:p>
            <a:r>
              <a:rPr b="1" dirty="0" sz="4800" lang="tr-TR">
                <a:ln w="18415" cmpd="sng">
                  <a:noFill/>
                  <a:prstDash val="solid"/>
                </a:ln>
                <a:solidFill>
                  <a:srgbClr val="FF0000"/>
                </a:solidFill>
                <a:effectLst>
                  <a:outerShdw algn="tl" blurRad="63500" dir="3600000" rotWithShape="0">
                    <a:srgbClr val="000000">
                      <a:alpha val="70000"/>
                    </a:srgbClr>
                  </a:outerShdw>
                </a:effectLst>
                <a:latin typeface="+mj-lt"/>
              </a:rPr>
              <a:t>2023 LGS SAYISAL BİLGİLER</a:t>
            </a:r>
            <a:endParaRPr dirty="0" sz="4800" lang="tr-TR">
              <a:ln w="18415" cmpd="sng">
                <a:noFill/>
                <a:prstDash val="solid"/>
              </a:ln>
              <a:solidFill>
                <a:srgbClr val="FF0000"/>
              </a:solidFill>
              <a:latin typeface="+mj-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91" name="3 Dikdörtgen"/>
          <p:cNvSpPr/>
          <p:nvPr/>
        </p:nvSpPr>
        <p:spPr>
          <a:xfrm>
            <a:off x="683568" y="44624"/>
            <a:ext cx="8280920" cy="954107"/>
          </a:xfrm>
          <a:prstGeom prst="rect"/>
        </p:spPr>
        <p:txBody>
          <a:bodyPr wrap="square">
            <a:spAutoFit/>
          </a:bodyPr>
          <a:p>
            <a:pPr algn="ctr"/>
            <a:r>
              <a:rPr b="1" dirty="0" sz="2800" lang="tr-TR">
                <a:solidFill>
                  <a:srgbClr val="FF0000"/>
                </a:solidFill>
                <a:latin typeface="Calibri" pitchFamily="34" charset="0"/>
                <a:ea typeface="Calibri" pitchFamily="34" charset="0"/>
                <a:cs typeface="Times New Roman" pitchFamily="18" charset="0"/>
              </a:rPr>
              <a:t>2023 – MESLEKİ TEKNİK LİSELERİ TABAN PUANLARI</a:t>
            </a:r>
            <a:endParaRPr b="1" dirty="0" sz="2800" lang="tr-TR">
              <a:solidFill>
                <a:srgbClr val="FF0000"/>
              </a:solidFill>
              <a:latin typeface="Arial" pitchFamily="34" charset="0"/>
              <a:cs typeface="Arial" pitchFamily="34" charset="0"/>
            </a:endParaRPr>
          </a:p>
          <a:p>
            <a:pPr algn="ctr" lvl="0"/>
            <a:r>
              <a:rPr b="1" dirty="0" sz="2800" lang="tr-TR">
                <a:solidFill>
                  <a:srgbClr val="FF0000"/>
                </a:solidFill>
                <a:latin typeface="Calibri" pitchFamily="34" charset="0"/>
                <a:ea typeface="Calibri" pitchFamily="34" charset="0"/>
                <a:cs typeface="Times New Roman" pitchFamily="18" charset="0"/>
              </a:rPr>
              <a:t>(Puanla alan bölgemizde olmayan bölümler)</a:t>
            </a:r>
            <a:endParaRPr b="1" dirty="0" sz="2800" lang="tr-TR">
              <a:solidFill>
                <a:srgbClr val="FFC000"/>
              </a:solidFill>
              <a:latin typeface="Arial" pitchFamily="34" charset="0"/>
              <a:cs typeface="Arial" pitchFamily="34" charset="0"/>
            </a:endParaRPr>
          </a:p>
        </p:txBody>
      </p:sp>
      <p:graphicFrame>
        <p:nvGraphicFramePr>
          <p:cNvPr id="4194319" name="4 Tablo"/>
          <p:cNvGraphicFramePr>
            <a:graphicFrameLocks noGrp="1"/>
          </p:cNvGraphicFramePr>
          <p:nvPr/>
        </p:nvGraphicFramePr>
        <p:xfrm>
          <a:off x="467545" y="1014723"/>
          <a:ext cx="8064896" cy="3736830"/>
        </p:xfrm>
        <a:graphic>
          <a:graphicData uri="http://schemas.openxmlformats.org/drawingml/2006/table">
            <a:tbl>
              <a:tblPr/>
              <a:tblGrid>
                <a:gridCol w="3024336"/>
                <a:gridCol w="1440160"/>
                <a:gridCol w="648072"/>
                <a:gridCol w="864096"/>
                <a:gridCol w="720080"/>
                <a:gridCol w="432048"/>
                <a:gridCol w="936104"/>
              </a:tblGrid>
              <a:tr h="780407">
                <a:tc>
                  <a:txBody>
                    <a:bodyPr/>
                    <a:p>
                      <a:pPr algn="ctr">
                        <a:lnSpc>
                          <a:spcPts val="1590"/>
                        </a:lnSpc>
                        <a:spcAft>
                          <a:spcPts val="0"/>
                        </a:spcAft>
                      </a:pPr>
                      <a:r>
                        <a:rPr dirty="0" sz="1400" lang="tr-TR">
                          <a:solidFill>
                            <a:srgbClr val="FFFFFF"/>
                          </a:solidFill>
                          <a:latin typeface="+mj-lt"/>
                          <a:ea typeface="Times New Roman"/>
                          <a:cs typeface="Times New Roman"/>
                        </a:rPr>
                        <a:t>Okul Adı</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Alanı</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Öğretim Süresi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Öğretim Şekli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Yabancı Dili</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400" lang="tr-TR">
                          <a:solidFill>
                            <a:srgbClr val="FFFFFF"/>
                          </a:solidFill>
                          <a:latin typeface="+mj-lt"/>
                          <a:ea typeface="Times New Roman"/>
                          <a:cs typeface="Times New Roman"/>
                        </a:rPr>
                        <a:t>Kont.</a:t>
                      </a:r>
                      <a:endParaRPr dirty="0" sz="1400" lang="tr-TR">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600" kern="1200" kumimoji="0" lang="tr-TR">
                          <a:solidFill>
                            <a:srgbClr val="FF0000"/>
                          </a:solidFill>
                          <a:latin typeface="+mj-lt"/>
                          <a:ea typeface="Times New Roman"/>
                          <a:cs typeface="Times New Roman"/>
                        </a:rPr>
                        <a:t>2023                   </a:t>
                      </a:r>
                      <a:r>
                        <a:rPr b="1" dirty="0" sz="1600" i="0" kern="1200" kumimoji="0" lang="tr-TR">
                          <a:solidFill>
                            <a:srgbClr val="FF0000"/>
                          </a:solidFill>
                          <a:latin typeface="+mj-lt"/>
                          <a:ea typeface="Times New Roman"/>
                          <a:cs typeface="Times New Roman"/>
                        </a:rPr>
                        <a:t>Taban</a:t>
                      </a:r>
                      <a:r>
                        <a:rPr baseline="0" b="1" dirty="0" sz="1600" i="0" kern="1200" kumimoji="0" lang="tr-TR">
                          <a:solidFill>
                            <a:srgbClr val="FF0000"/>
                          </a:solidFill>
                          <a:latin typeface="+mj-lt"/>
                          <a:ea typeface="Times New Roman"/>
                          <a:cs typeface="Times New Roman"/>
                        </a:rPr>
                        <a:t> P.</a:t>
                      </a:r>
                      <a:endParaRPr b="1" dirty="0" sz="1600" kern="1200" kumimoji="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r>
              <a:tr h="481742">
                <a:tc>
                  <a:txBody>
                    <a:bodyPr/>
                    <a:p>
                      <a:pPr algn="l">
                        <a:lnSpc>
                          <a:spcPts val="1590"/>
                        </a:lnSpc>
                        <a:spcAft>
                          <a:spcPts val="0"/>
                        </a:spcAft>
                      </a:pPr>
                      <a:r>
                        <a:rPr dirty="0" sz="1600" lang="tr-TR">
                          <a:solidFill>
                            <a:srgbClr val="FF0000"/>
                          </a:solidFill>
                          <a:latin typeface="+mj-lt"/>
                        </a:rPr>
                        <a:t>SULTANBEYLİ-Sabiha Gökçen Mesleki ve Teknik Anadolu Lisesi</a:t>
                      </a:r>
                      <a:endParaRPr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rPr>
                        <a:t>UÇAK BAKIM ALANI</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2060"/>
                          </a:solidFill>
                          <a:latin typeface="+mj-lt"/>
                          <a:ea typeface="Times New Roman"/>
                          <a:cs typeface="Times New Roman"/>
                        </a:rPr>
                        <a:t>4 yıl</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2060"/>
                          </a:solidFill>
                          <a:latin typeface="+mj-lt"/>
                          <a:ea typeface="Times New Roman"/>
                          <a:cs typeface="Times New Roman"/>
                        </a:rPr>
                        <a:t>Kız/Erkek</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2060"/>
                          </a:solidFill>
                          <a:latin typeface="+mj-lt"/>
                          <a:ea typeface="Times New Roman"/>
                          <a:cs typeface="Times New Roman"/>
                        </a:rPr>
                        <a:t>İngilizce</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2060"/>
                          </a:solidFill>
                          <a:latin typeface="+mj-lt"/>
                          <a:ea typeface="Times New Roman"/>
                          <a:cs typeface="Times New Roman"/>
                        </a:rPr>
                        <a:t>30</a:t>
                      </a:r>
                      <a:endParaRPr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b="1" dirty="0" sz="1800" lang="tr-TR">
                          <a:solidFill>
                            <a:srgbClr val="FF0000"/>
                          </a:solidFill>
                          <a:effectLst/>
                          <a:latin typeface="+mj-lt"/>
                        </a:rPr>
                        <a:t>338</a:t>
                      </a:r>
                      <a:endParaRPr b="1" dirty="0" sz="1800" kern="1200" kumimoji="0" lang="tr-TR">
                        <a:solidFill>
                          <a:srgbClr val="FF0000"/>
                        </a:solidFill>
                        <a:effectLst/>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73233">
                <a:tc>
                  <a:txBody>
                    <a:bodyPr/>
                    <a:p>
                      <a:pPr algn="l">
                        <a:lnSpc>
                          <a:spcPts val="1590"/>
                        </a:lnSpc>
                        <a:spcAft>
                          <a:spcPts val="0"/>
                        </a:spcAft>
                      </a:pPr>
                      <a:r>
                        <a:rPr dirty="0" sz="1600" lang="tr-TR">
                          <a:solidFill>
                            <a:srgbClr val="FF0000"/>
                          </a:solidFill>
                          <a:latin typeface="+mj-lt"/>
                        </a:rPr>
                        <a:t>PENDİK-Nuri </a:t>
                      </a:r>
                      <a:r>
                        <a:rPr dirty="0" sz="1600" lang="tr-TR" err="1">
                          <a:solidFill>
                            <a:srgbClr val="FF0000"/>
                          </a:solidFill>
                          <a:latin typeface="+mj-lt"/>
                        </a:rPr>
                        <a:t>Demirağ</a:t>
                      </a:r>
                      <a:r>
                        <a:rPr dirty="0" sz="1600" lang="tr-TR">
                          <a:solidFill>
                            <a:srgbClr val="FF0000"/>
                          </a:solidFill>
                          <a:latin typeface="+mj-lt"/>
                        </a:rPr>
                        <a:t> Mesleki ve Teknik Anadolu Lisesi</a:t>
                      </a:r>
                      <a:endParaRPr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lang="tr-TR">
                          <a:solidFill>
                            <a:srgbClr val="002060"/>
                          </a:solidFill>
                          <a:latin typeface="+mj-lt"/>
                          <a:ea typeface="Calibri"/>
                          <a:cs typeface="Times New Roman"/>
                        </a:rPr>
                        <a:t> </a:t>
                      </a:r>
                      <a:r>
                        <a:rPr dirty="0" sz="1600" lang="tr-TR">
                          <a:solidFill>
                            <a:srgbClr val="002060"/>
                          </a:solidFill>
                          <a:latin typeface="+mj-lt"/>
                        </a:rPr>
                        <a:t>UÇAK BAKIM ALANI</a:t>
                      </a:r>
                      <a:endParaRPr dirty="0" sz="1600" kern="1200" kumimoji="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4 yıl</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Kız/Erkek</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İngilizce</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2060"/>
                          </a:solidFill>
                          <a:latin typeface="+mj-lt"/>
                          <a:ea typeface="Times New Roman"/>
                          <a:cs typeface="Times New Roman"/>
                        </a:rPr>
                        <a:t>30</a:t>
                      </a:r>
                      <a:endParaRPr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800" lang="tr-TR">
                          <a:solidFill>
                            <a:srgbClr val="FF0000"/>
                          </a:solidFill>
                          <a:effectLst/>
                          <a:latin typeface="+mj-lt"/>
                        </a:rPr>
                        <a:t>333</a:t>
                      </a:r>
                      <a:endParaRPr b="1" dirty="0" sz="1800" kern="1200" kumimoji="0" lang="tr-TR" u="none">
                        <a:solidFill>
                          <a:srgbClr val="FF0000"/>
                        </a:solidFill>
                        <a:effectLst/>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23811">
                <a:tc>
                  <a:txBody>
                    <a:bodyPr/>
                    <a:p>
                      <a:pPr algn="l">
                        <a:lnSpc>
                          <a:spcPts val="1590"/>
                        </a:lnSpc>
                        <a:spcAft>
                          <a:spcPts val="0"/>
                        </a:spcAft>
                      </a:pPr>
                      <a:r>
                        <a:rPr dirty="0" sz="1600" lang="tr-TR">
                          <a:solidFill>
                            <a:srgbClr val="FF0000"/>
                          </a:solidFill>
                          <a:latin typeface="+mj-lt"/>
                        </a:rPr>
                        <a:t>PENDİK Barbaros Hayrettin Paşa Mesleki ve Teknik Anadolu Lisesi</a:t>
                      </a:r>
                      <a:endParaRPr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rPr>
                        <a:t>GEMİ YAPIMI ALANI</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4 yıl</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Kız/Erkek</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İngilizce</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30</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800" lang="tr-TR">
                          <a:solidFill>
                            <a:srgbClr val="FF0000"/>
                          </a:solidFill>
                          <a:effectLst/>
                          <a:latin typeface="+mj-lt"/>
                        </a:rPr>
                        <a:t>308</a:t>
                      </a:r>
                      <a:endParaRPr b="1" dirty="0" sz="1800" kern="1200" kumimoji="0" lang="tr-TR" u="none">
                        <a:solidFill>
                          <a:srgbClr val="FF0000"/>
                        </a:solidFill>
                        <a:effectLst/>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23811">
                <a:tc>
                  <a:txBody>
                    <a:bodyPr/>
                    <a:p>
                      <a:pPr algn="l">
                        <a:lnSpc>
                          <a:spcPts val="1590"/>
                        </a:lnSpc>
                        <a:spcAft>
                          <a:spcPts val="0"/>
                        </a:spcAft>
                      </a:pPr>
                      <a:r>
                        <a:rPr dirty="0" sz="1600" lang="tr-TR">
                          <a:solidFill>
                            <a:srgbClr val="FF0000"/>
                          </a:solidFill>
                          <a:latin typeface="+mj-lt"/>
                        </a:rPr>
                        <a:t>PENDİK-Halil Kaya Gedik Metal Teknolojisi Mesleki ve Teknik </a:t>
                      </a:r>
                      <a:r>
                        <a:rPr dirty="0" sz="1600" lang="tr-TR" err="1">
                          <a:solidFill>
                            <a:srgbClr val="FF0000"/>
                          </a:solidFill>
                          <a:latin typeface="+mj-lt"/>
                        </a:rPr>
                        <a:t>And</a:t>
                      </a:r>
                      <a:r>
                        <a:rPr dirty="0" sz="1600" lang="tr-TR">
                          <a:solidFill>
                            <a:srgbClr val="FF0000"/>
                          </a:solidFill>
                          <a:latin typeface="+mj-lt"/>
                        </a:rPr>
                        <a:t>.L.</a:t>
                      </a:r>
                      <a:endParaRPr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lang="tr-TR">
                          <a:solidFill>
                            <a:srgbClr val="002060"/>
                          </a:solidFill>
                          <a:latin typeface="+mj-lt"/>
                        </a:rPr>
                        <a:t>GEMİ YAPIMI ALANI</a:t>
                      </a:r>
                      <a:r>
                        <a:rPr dirty="0" sz="1600" kern="1200" kumimoji="0" lang="tr-TR">
                          <a:solidFill>
                            <a:srgbClr val="002060"/>
                          </a:solidFill>
                          <a:latin typeface="+mj-lt"/>
                          <a:ea typeface="Calibri"/>
                          <a:cs typeface="Times New Roman"/>
                        </a:rPr>
                        <a:t> </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4 yıl</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Kız/Erkek</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İngilizce</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30</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800" lang="tr-TR">
                          <a:solidFill>
                            <a:srgbClr val="FF0000"/>
                          </a:solidFill>
                          <a:effectLst/>
                          <a:latin typeface="+mj-lt"/>
                        </a:rPr>
                        <a:t>236</a:t>
                      </a:r>
                      <a:endParaRPr b="1" dirty="0" sz="1800" kern="1200" kumimoji="0" lang="tr-TR" u="none">
                        <a:solidFill>
                          <a:srgbClr val="FF0000"/>
                        </a:solidFill>
                        <a:effectLst/>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331495">
                <a:tc>
                  <a:txBody>
                    <a:bodyPr/>
                    <a:p>
                      <a:pPr algn="l">
                        <a:lnSpc>
                          <a:spcPts val="1590"/>
                        </a:lnSpc>
                        <a:spcAft>
                          <a:spcPts val="0"/>
                        </a:spcAft>
                      </a:pPr>
                      <a:r>
                        <a:rPr dirty="0" sz="1600" lang="tr-TR">
                          <a:solidFill>
                            <a:srgbClr val="FF0000"/>
                          </a:solidFill>
                          <a:latin typeface="+mj-lt"/>
                        </a:rPr>
                        <a:t>TUZLA-</a:t>
                      </a:r>
                      <a:r>
                        <a:rPr dirty="0" sz="1600" lang="fi-FI">
                          <a:solidFill>
                            <a:srgbClr val="FF0000"/>
                          </a:solidFill>
                          <a:latin typeface="+mj-lt"/>
                        </a:rPr>
                        <a:t>Piri Reis Mesleki ve Teknik Anadolu Lisesi</a:t>
                      </a:r>
                      <a:endParaRPr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lang="tr-TR">
                          <a:solidFill>
                            <a:srgbClr val="002060"/>
                          </a:solidFill>
                          <a:latin typeface="+mj-lt"/>
                        </a:rPr>
                        <a:t>GEMİ YAPIMI ALANI</a:t>
                      </a:r>
                      <a:r>
                        <a:rPr dirty="0" sz="1600" lang="tr-TR">
                          <a:solidFill>
                            <a:srgbClr val="002060"/>
                          </a:solidFill>
                          <a:latin typeface="+mj-lt"/>
                          <a:ea typeface="Calibri"/>
                          <a:cs typeface="Times New Roman"/>
                        </a:rPr>
                        <a:t> </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2060"/>
                          </a:solidFill>
                          <a:latin typeface="+mj-lt"/>
                          <a:ea typeface="Times New Roman"/>
                          <a:cs typeface="Times New Roman"/>
                        </a:rPr>
                        <a:t>4 yıl</a:t>
                      </a:r>
                      <a:endParaRPr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Kız/Erkek</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İngilizce</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sz="1600" lang="tr-TR">
                          <a:solidFill>
                            <a:srgbClr val="002060"/>
                          </a:solidFill>
                          <a:latin typeface="+mj-lt"/>
                          <a:ea typeface="Times New Roman"/>
                          <a:cs typeface="Times New Roman"/>
                        </a:rPr>
                        <a:t>30</a:t>
                      </a:r>
                      <a:endParaRPr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800" lang="tr-TR" u="none">
                          <a:solidFill>
                            <a:srgbClr val="FF0000"/>
                          </a:solidFill>
                          <a:effectLst/>
                          <a:latin typeface="+mj-lt"/>
                          <a:ea typeface="Times New Roman"/>
                          <a:cs typeface="Times New Roman"/>
                        </a:rPr>
                        <a:t>356</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383195">
                <a:tc>
                  <a:txBody>
                    <a:bodyPr/>
                    <a:p>
                      <a:pPr algn="l">
                        <a:lnSpc>
                          <a:spcPts val="1590"/>
                        </a:lnSpc>
                        <a:spcAft>
                          <a:spcPts val="0"/>
                        </a:spcAft>
                      </a:pPr>
                      <a:r>
                        <a:rPr dirty="0" sz="1600" lang="tr-TR">
                          <a:solidFill>
                            <a:srgbClr val="FF0000"/>
                          </a:solidFill>
                          <a:latin typeface="+mj-lt"/>
                        </a:rPr>
                        <a:t>TUZLA-Asım Kibar Mesleki ve Teknik Anadolu Lisesi</a:t>
                      </a:r>
                      <a:endParaRPr dirty="0" sz="1600" lang="tr-TR">
                        <a:solidFill>
                          <a:srgbClr val="FF000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rPr>
                        <a:t>KONAKLAMA</a:t>
                      </a:r>
                      <a:r>
                        <a:rPr baseline="0" dirty="0" sz="1600" lang="tr-TR">
                          <a:solidFill>
                            <a:srgbClr val="002060"/>
                          </a:solidFill>
                          <a:latin typeface="+mj-lt"/>
                        </a:rPr>
                        <a:t> </a:t>
                      </a:r>
                      <a:r>
                        <a:rPr dirty="0" sz="1600" lang="tr-TR">
                          <a:solidFill>
                            <a:srgbClr val="002060"/>
                          </a:solidFill>
                          <a:latin typeface="+mj-lt"/>
                        </a:rPr>
                        <a:t>SEYAHAT HİZMETLERİ</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4 yıl</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Kız/Erkek</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Times New Roman"/>
                          <a:cs typeface="Times New Roman"/>
                        </a:rPr>
                        <a:t>İngilizce</a:t>
                      </a:r>
                      <a:endParaRPr dirty="0" sz="1600" lang="tr-TR">
                        <a:solidFill>
                          <a:srgbClr val="002060"/>
                        </a:solidFill>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2060"/>
                          </a:solidFill>
                          <a:latin typeface="+mj-lt"/>
                          <a:ea typeface="Calibri"/>
                          <a:cs typeface="Times New Roman"/>
                        </a:rPr>
                        <a:t>30</a:t>
                      </a: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800" lang="tr-TR">
                          <a:solidFill>
                            <a:srgbClr val="FF0000"/>
                          </a:solidFill>
                          <a:effectLst/>
                          <a:latin typeface="+mj-lt"/>
                        </a:rPr>
                        <a:t>263</a:t>
                      </a:r>
                      <a:endParaRPr b="1" dirty="0" sz="1800" kern="1200" kumimoji="0" lang="tr-TR" u="none">
                        <a:solidFill>
                          <a:srgbClr val="FF0000"/>
                        </a:solidFill>
                        <a:effectLst/>
                        <a:latin typeface="+mj-lt"/>
                        <a:ea typeface="Calibri"/>
                        <a:cs typeface="Times New Roman"/>
                      </a:endParaRPr>
                    </a:p>
                  </a:txBody>
                  <a:tcPr marL="21581" marR="21581" marT="21581" marB="215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92" name="3 Dikdörtgen"/>
          <p:cNvSpPr/>
          <p:nvPr/>
        </p:nvSpPr>
        <p:spPr>
          <a:xfrm>
            <a:off x="1043608" y="170637"/>
            <a:ext cx="6696744" cy="954107"/>
          </a:xfrm>
          <a:prstGeom prst="rect"/>
        </p:spPr>
        <p:txBody>
          <a:bodyPr wrap="square">
            <a:spAutoFit/>
          </a:bodyPr>
          <a:p>
            <a:pPr algn="ctr"/>
            <a:r>
              <a:rPr b="1" dirty="0" sz="2800" lang="tr-TR">
                <a:solidFill>
                  <a:srgbClr val="FF0000"/>
                </a:solidFill>
                <a:latin typeface="Calibri" pitchFamily="34" charset="0"/>
                <a:ea typeface="Calibri" pitchFamily="34" charset="0"/>
                <a:cs typeface="Times New Roman" pitchFamily="18" charset="0"/>
              </a:rPr>
              <a:t>2023 - ANADOLU İMAM HATİP LİSELERİ </a:t>
            </a:r>
          </a:p>
          <a:p>
            <a:pPr algn="ctr"/>
            <a:r>
              <a:rPr b="1" dirty="0" sz="2800" lang="tr-TR">
                <a:solidFill>
                  <a:srgbClr val="FF0000"/>
                </a:solidFill>
                <a:latin typeface="Calibri" pitchFamily="34" charset="0"/>
                <a:ea typeface="Calibri" pitchFamily="34" charset="0"/>
                <a:cs typeface="Times New Roman" pitchFamily="18" charset="0"/>
              </a:rPr>
              <a:t>TABAN PUANLARI</a:t>
            </a:r>
            <a:endParaRPr dirty="0" sz="2800" lang="tr-TR">
              <a:solidFill>
                <a:srgbClr val="FFC000"/>
              </a:solidFill>
            </a:endParaRPr>
          </a:p>
        </p:txBody>
      </p:sp>
      <p:graphicFrame>
        <p:nvGraphicFramePr>
          <p:cNvPr id="4194320" name="4 Tablo"/>
          <p:cNvGraphicFramePr>
            <a:graphicFrameLocks noGrp="1"/>
          </p:cNvGraphicFramePr>
          <p:nvPr/>
        </p:nvGraphicFramePr>
        <p:xfrm>
          <a:off x="539552" y="1196752"/>
          <a:ext cx="8176177" cy="2049502"/>
        </p:xfrm>
        <a:graphic>
          <a:graphicData uri="http://schemas.openxmlformats.org/drawingml/2006/table">
            <a:tbl>
              <a:tblPr/>
              <a:tblGrid>
                <a:gridCol w="2496277"/>
                <a:gridCol w="1216135"/>
                <a:gridCol w="824092"/>
                <a:gridCol w="792088"/>
                <a:gridCol w="792088"/>
                <a:gridCol w="792088"/>
                <a:gridCol w="1263409"/>
              </a:tblGrid>
              <a:tr h="567810">
                <a:tc>
                  <a:txBody>
                    <a:bodyPr/>
                    <a:p>
                      <a:pPr algn="ctr">
                        <a:lnSpc>
                          <a:spcPts val="1590"/>
                        </a:lnSpc>
                        <a:spcAft>
                          <a:spcPts val="0"/>
                        </a:spcAft>
                      </a:pPr>
                      <a:r>
                        <a:rPr dirty="0" sz="1600" lang="tr-TR">
                          <a:solidFill>
                            <a:srgbClr val="FFFFFF"/>
                          </a:solidFill>
                          <a:latin typeface="+mj-lt"/>
                          <a:ea typeface="Times New Roman"/>
                          <a:cs typeface="Times New Roman"/>
                        </a:rPr>
                        <a:t>Okul Adı</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Okul Türü</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Öğretim Süresi</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Öğretim Şekli</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Yabancı Dili</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Kont.</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600" kern="1200" kumimoji="0" lang="tr-TR">
                          <a:solidFill>
                            <a:srgbClr val="FF0000"/>
                          </a:solidFill>
                          <a:latin typeface="+mj-lt"/>
                          <a:ea typeface="Times New Roman"/>
                          <a:cs typeface="Times New Roman"/>
                        </a:rPr>
                        <a:t>2023</a:t>
                      </a:r>
                      <a:r>
                        <a:rPr dirty="0" sz="1600" kern="1200" kumimoji="0" lang="tr-TR">
                          <a:solidFill>
                            <a:srgbClr val="FF0000"/>
                          </a:solidFill>
                          <a:latin typeface="+mj-lt"/>
                          <a:ea typeface="Times New Roman"/>
                          <a:cs typeface="Times New Roman"/>
                        </a:rPr>
                        <a:t> </a:t>
                      </a:r>
                    </a:p>
                    <a:p>
                      <a:pPr algn="ctr">
                        <a:lnSpc>
                          <a:spcPts val="1590"/>
                        </a:lnSpc>
                        <a:spcAft>
                          <a:spcPts val="0"/>
                        </a:spcAft>
                      </a:pPr>
                      <a:r>
                        <a:rPr dirty="0" sz="1600" kern="1200" kumimoji="0" lang="tr-TR" err="1">
                          <a:solidFill>
                            <a:srgbClr val="FF0000"/>
                          </a:solidFill>
                          <a:latin typeface="+mj-lt"/>
                          <a:ea typeface="Times New Roman"/>
                          <a:cs typeface="Times New Roman"/>
                        </a:rPr>
                        <a:t>Tb</a:t>
                      </a:r>
                      <a:r>
                        <a:rPr dirty="0" sz="1600" kern="1200" kumimoji="0" lang="tr-TR">
                          <a:solidFill>
                            <a:srgbClr val="FF0000"/>
                          </a:solidFill>
                          <a:latin typeface="+mj-lt"/>
                          <a:ea typeface="Times New Roman"/>
                          <a:cs typeface="Times New Roman"/>
                        </a:rPr>
                        <a:t>.P. </a:t>
                      </a:r>
                      <a:r>
                        <a:rPr dirty="0" sz="1600" kern="1200" kumimoji="0" lang="tr-TR" err="1">
                          <a:solidFill>
                            <a:srgbClr val="FF0000"/>
                          </a:solidFill>
                          <a:latin typeface="+mj-lt"/>
                          <a:ea typeface="Times New Roman"/>
                          <a:cs typeface="Times New Roman"/>
                        </a:rPr>
                        <a:t>Yüzd</a:t>
                      </a:r>
                      <a:r>
                        <a:rPr dirty="0" sz="1600" kern="1200" kumimoji="0" lang="tr-TR">
                          <a:solidFill>
                            <a:srgbClr val="FF0000"/>
                          </a:solidFill>
                          <a:latin typeface="+mj-lt"/>
                          <a:ea typeface="Times New Roman"/>
                          <a:cs typeface="Times New Roman"/>
                        </a:rPr>
                        <a:t>. Dil.</a:t>
                      </a:r>
                      <a:endParaRPr dirty="0" sz="1600" kern="1200" kumimoji="0" lang="tr-TR">
                        <a:solidFill>
                          <a:srgbClr val="FF0000"/>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r>
              <a:tr h="528930">
                <a:tc>
                  <a:txBody>
                    <a:bodyPr/>
                    <a:p>
                      <a:pPr algn="ctr">
                        <a:lnSpc>
                          <a:spcPts val="1590"/>
                        </a:lnSpc>
                        <a:spcAft>
                          <a:spcPts val="0"/>
                        </a:spcAft>
                      </a:pPr>
                      <a:r>
                        <a:rPr dirty="0" sz="1600" lang="tr-TR">
                          <a:solidFill>
                            <a:srgbClr val="FF0000"/>
                          </a:solidFill>
                          <a:latin typeface="+mj-lt"/>
                          <a:ea typeface="Times New Roman"/>
                          <a:cs typeface="Times New Roman"/>
                        </a:rPr>
                        <a:t>KARTAL / Kartal Anadolu İmam Hatip Lisesi</a:t>
                      </a:r>
                      <a:endParaRPr dirty="0" sz="1600" lang="tr-TR">
                        <a:solidFill>
                          <a:srgbClr val="FF0000"/>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Anadolu İmam Hatip 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Hazırlık + 4 yıl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Kız/Erkek</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İngilizce</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150</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FF0000"/>
                          </a:solidFill>
                          <a:latin typeface="+mj-lt"/>
                          <a:ea typeface="Calibri"/>
                          <a:cs typeface="Times New Roman"/>
                        </a:rPr>
                        <a:t>488.40</a:t>
                      </a:r>
                    </a:p>
                    <a:p>
                      <a:pPr algn="ctr">
                        <a:lnSpc>
                          <a:spcPts val="1590"/>
                        </a:lnSpc>
                        <a:spcAft>
                          <a:spcPts val="0"/>
                        </a:spcAft>
                      </a:pPr>
                      <a:r>
                        <a:rPr b="1" dirty="0" sz="1600" lang="tr-TR">
                          <a:solidFill>
                            <a:srgbClr val="FF0000"/>
                          </a:solidFill>
                          <a:latin typeface="+mj-lt"/>
                          <a:ea typeface="Calibri"/>
                          <a:cs typeface="Times New Roman"/>
                        </a:rPr>
                        <a:t>0.53</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76381">
                <a:tc>
                  <a:txBody>
                    <a:bodyPr/>
                    <a:p>
                      <a:pPr algn="ctr">
                        <a:lnSpc>
                          <a:spcPts val="1590"/>
                        </a:lnSpc>
                        <a:spcAft>
                          <a:spcPts val="0"/>
                        </a:spcAft>
                      </a:pPr>
                      <a:r>
                        <a:rPr dirty="0" sz="1600" lang="tr-TR">
                          <a:solidFill>
                            <a:srgbClr val="FF0000"/>
                          </a:solidFill>
                          <a:latin typeface="+mj-lt"/>
                          <a:ea typeface="Times New Roman"/>
                          <a:cs typeface="Times New Roman"/>
                        </a:rPr>
                        <a:t>KARTAL / Mehmet Akif Ersoy </a:t>
                      </a:r>
                      <a:r>
                        <a:rPr dirty="0" sz="1600" lang="tr-TR" err="1">
                          <a:solidFill>
                            <a:srgbClr val="FF0000"/>
                          </a:solidFill>
                          <a:latin typeface="+mj-lt"/>
                          <a:ea typeface="Times New Roman"/>
                          <a:cs typeface="Times New Roman"/>
                        </a:rPr>
                        <a:t>And</a:t>
                      </a:r>
                      <a:r>
                        <a:rPr dirty="0" sz="1600" lang="tr-TR">
                          <a:solidFill>
                            <a:srgbClr val="FF0000"/>
                          </a:solidFill>
                          <a:latin typeface="+mj-lt"/>
                          <a:ea typeface="Times New Roman"/>
                          <a:cs typeface="Times New Roman"/>
                        </a:rPr>
                        <a:t>.İmam H.L.</a:t>
                      </a:r>
                      <a:endParaRPr dirty="0" sz="1600" lang="tr-TR">
                        <a:solidFill>
                          <a:srgbClr val="FF0000"/>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Anadolu İmam Hatip 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4 yıl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Kız</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İngilizce</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150</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FF0000"/>
                          </a:solidFill>
                          <a:latin typeface="+mj-lt"/>
                          <a:ea typeface="Calibri"/>
                          <a:cs typeface="Times New Roman"/>
                        </a:rPr>
                        <a:t>393</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76381">
                <a:tc>
                  <a:txBody>
                    <a:bodyPr/>
                    <a:p>
                      <a:pPr algn="ctr">
                        <a:lnSpc>
                          <a:spcPts val="1590"/>
                        </a:lnSpc>
                        <a:spcAft>
                          <a:spcPts val="0"/>
                        </a:spcAft>
                      </a:pPr>
                      <a:r>
                        <a:rPr dirty="0" sz="1600" lang="tr-TR">
                          <a:solidFill>
                            <a:srgbClr val="FF0000"/>
                          </a:solidFill>
                          <a:latin typeface="+mj-lt"/>
                        </a:rPr>
                        <a:t>KARTAL-Şehit Koray Karaca Anadolu İmam Hatip Lisesi</a:t>
                      </a:r>
                      <a:endParaRPr dirty="0" sz="1600" lang="tr-TR">
                        <a:solidFill>
                          <a:srgbClr val="FF0000"/>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Anadolu İmam Hatip 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4 yıl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kern="1200" kumimoji="0" lang="tr-TR">
                          <a:solidFill>
                            <a:srgbClr val="007A37"/>
                          </a:solidFill>
                          <a:latin typeface="+mn-lt"/>
                          <a:ea typeface="Times New Roman"/>
                          <a:cs typeface="Times New Roman"/>
                        </a:rPr>
                        <a:t>Erkek</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İngilizce</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150</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FF0000"/>
                          </a:solidFill>
                          <a:latin typeface="+mj-lt"/>
                          <a:ea typeface="Calibri"/>
                          <a:cs typeface="Times New Roman"/>
                        </a:rPr>
                        <a:t>300</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bl>
          </a:graphicData>
        </a:graphic>
      </p:graphicFrame>
      <p:sp>
        <p:nvSpPr>
          <p:cNvPr id="1048693" name="5 Dikdörtgen"/>
          <p:cNvSpPr/>
          <p:nvPr/>
        </p:nvSpPr>
        <p:spPr>
          <a:xfrm>
            <a:off x="1619672" y="3645024"/>
            <a:ext cx="6120680" cy="369332"/>
          </a:xfrm>
          <a:prstGeom prst="rect"/>
        </p:spPr>
        <p:txBody>
          <a:bodyPr wrap="square">
            <a:spAutoFit/>
          </a:bodyPr>
          <a:p>
            <a:pPr algn="ctr"/>
            <a:r>
              <a:rPr b="1" dirty="0" lang="tr-TR">
                <a:solidFill>
                  <a:srgbClr val="FF0000"/>
                </a:solidFill>
                <a:latin typeface="Calibri" pitchFamily="34" charset="0"/>
                <a:ea typeface="Calibri" pitchFamily="34" charset="0"/>
                <a:cs typeface="Times New Roman" pitchFamily="18" charset="0"/>
              </a:rPr>
              <a:t>2023 - ANADOLU İMAM HATİP LİSELERİ( sınavsız) </a:t>
            </a:r>
          </a:p>
        </p:txBody>
      </p:sp>
      <p:graphicFrame>
        <p:nvGraphicFramePr>
          <p:cNvPr id="4194321" name="6 Tablo"/>
          <p:cNvGraphicFramePr>
            <a:graphicFrameLocks noGrp="1"/>
          </p:cNvGraphicFramePr>
          <p:nvPr/>
        </p:nvGraphicFramePr>
        <p:xfrm>
          <a:off x="539552" y="4081058"/>
          <a:ext cx="8176177" cy="2589785"/>
        </p:xfrm>
        <a:graphic>
          <a:graphicData uri="http://schemas.openxmlformats.org/drawingml/2006/table">
            <a:tbl>
              <a:tblPr/>
              <a:tblGrid>
                <a:gridCol w="2496277"/>
                <a:gridCol w="1216135"/>
                <a:gridCol w="680076"/>
                <a:gridCol w="936104"/>
                <a:gridCol w="792088"/>
                <a:gridCol w="792088"/>
                <a:gridCol w="1263409"/>
              </a:tblGrid>
              <a:tr h="567810">
                <a:tc>
                  <a:txBody>
                    <a:bodyPr/>
                    <a:p>
                      <a:pPr algn="ctr">
                        <a:lnSpc>
                          <a:spcPts val="1590"/>
                        </a:lnSpc>
                        <a:spcAft>
                          <a:spcPts val="0"/>
                        </a:spcAft>
                      </a:pPr>
                      <a:r>
                        <a:rPr dirty="0" sz="1600" lang="tr-TR">
                          <a:solidFill>
                            <a:srgbClr val="FFFFFF"/>
                          </a:solidFill>
                          <a:latin typeface="+mj-lt"/>
                          <a:ea typeface="Times New Roman"/>
                          <a:cs typeface="Times New Roman"/>
                        </a:rPr>
                        <a:t>Okul Adı</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Okul Türü</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err="1">
                          <a:solidFill>
                            <a:srgbClr val="FFFFFF"/>
                          </a:solidFill>
                          <a:latin typeface="+mj-lt"/>
                          <a:ea typeface="Times New Roman"/>
                          <a:cs typeface="Times New Roman"/>
                        </a:rPr>
                        <a:t>Öğrtm</a:t>
                      </a:r>
                      <a:r>
                        <a:rPr dirty="0" sz="1600" lang="tr-TR">
                          <a:solidFill>
                            <a:srgbClr val="FFFFFF"/>
                          </a:solidFill>
                          <a:latin typeface="+mj-lt"/>
                          <a:ea typeface="Times New Roman"/>
                          <a:cs typeface="Times New Roman"/>
                        </a:rPr>
                        <a:t>. Süresi</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Öğretim Şekli</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Yabancı Dili</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dirty="0" sz="1600" lang="tr-TR">
                          <a:solidFill>
                            <a:srgbClr val="FFFFFF"/>
                          </a:solidFill>
                          <a:latin typeface="+mj-lt"/>
                          <a:ea typeface="Times New Roman"/>
                          <a:cs typeface="Times New Roman"/>
                        </a:rPr>
                        <a:t>Kont.</a:t>
                      </a:r>
                      <a:endParaRPr dirty="0" sz="1600" lang="tr-TR">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c>
                  <a:txBody>
                    <a:bodyPr/>
                    <a:p>
                      <a:pPr algn="ctr">
                        <a:lnSpc>
                          <a:spcPts val="1590"/>
                        </a:lnSpc>
                        <a:spcAft>
                          <a:spcPts val="0"/>
                        </a:spcAft>
                      </a:pPr>
                      <a:r>
                        <a:rPr b="1" dirty="0" sz="1600" kern="1200" kumimoji="0" lang="tr-TR">
                          <a:solidFill>
                            <a:srgbClr val="FF0000"/>
                          </a:solidFill>
                          <a:latin typeface="+mj-lt"/>
                          <a:ea typeface="Times New Roman"/>
                          <a:cs typeface="Times New Roman"/>
                        </a:rPr>
                        <a:t>2023</a:t>
                      </a:r>
                      <a:r>
                        <a:rPr dirty="0" sz="1600" kern="1200" kumimoji="0" lang="tr-TR">
                          <a:solidFill>
                            <a:srgbClr val="FF0000"/>
                          </a:solidFill>
                          <a:latin typeface="+mj-lt"/>
                          <a:ea typeface="Times New Roman"/>
                          <a:cs typeface="Times New Roman"/>
                        </a:rPr>
                        <a:t> </a:t>
                      </a:r>
                    </a:p>
                    <a:p>
                      <a:pPr algn="ctr">
                        <a:lnSpc>
                          <a:spcPts val="1590"/>
                        </a:lnSpc>
                        <a:spcAft>
                          <a:spcPts val="0"/>
                        </a:spcAft>
                      </a:pPr>
                      <a:r>
                        <a:rPr b="1" dirty="0" sz="1600" kern="1200" kumimoji="0" lang="tr-TR">
                          <a:solidFill>
                            <a:schemeClr val="tx1"/>
                          </a:solidFill>
                          <a:latin typeface="+mj-lt"/>
                          <a:ea typeface="Calibri"/>
                          <a:cs typeface="Times New Roman"/>
                        </a:rPr>
                        <a:t>(OBP)</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9B18"/>
                    </a:solidFill>
                  </a:tcPr>
                </a:tc>
              </a:tr>
              <a:tr h="528930">
                <a:tc>
                  <a:txBody>
                    <a:bodyPr/>
                    <a:p>
                      <a:pPr algn="l">
                        <a:lnSpc>
                          <a:spcPts val="1590"/>
                        </a:lnSpc>
                        <a:spcAft>
                          <a:spcPts val="0"/>
                        </a:spcAft>
                      </a:pPr>
                      <a:r>
                        <a:rPr b="0" dirty="0" sz="1600" i="0" kern="1200" kumimoji="0" lang="tr-TR">
                          <a:solidFill>
                            <a:srgbClr val="FF0000"/>
                          </a:solidFill>
                          <a:latin typeface="+mj-lt"/>
                          <a:ea typeface="+mn-ea"/>
                          <a:cs typeface="+mn-cs"/>
                        </a:rPr>
                        <a:t>Medine Tayfur Sökmen Kız Anadolu İmam Hatip Lisesi</a:t>
                      </a:r>
                      <a:endParaRPr b="0" dirty="0" sz="1600" lang="tr-TR">
                        <a:solidFill>
                          <a:srgbClr val="FF0000"/>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Anadolu İmam Hatip 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4 yıl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Kız</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İngilizce</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150</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FF0000"/>
                          </a:solidFill>
                          <a:latin typeface="+mj-lt"/>
                          <a:ea typeface="Calibri"/>
                          <a:cs typeface="Times New Roman"/>
                        </a:rPr>
                        <a:t>74</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476381">
                <a:tc>
                  <a:txBody>
                    <a:bodyPr/>
                    <a:p>
                      <a:pPr algn="l">
                        <a:lnSpc>
                          <a:spcPts val="1590"/>
                        </a:lnSpc>
                        <a:spcAft>
                          <a:spcPts val="0"/>
                        </a:spcAft>
                      </a:pPr>
                      <a:r>
                        <a:rPr b="0" dirty="0" sz="1600" i="0" kern="1200" kumimoji="0" lang="tr-TR">
                          <a:solidFill>
                            <a:srgbClr val="FF0000"/>
                          </a:solidFill>
                          <a:latin typeface="+mj-lt"/>
                          <a:ea typeface="+mn-ea"/>
                          <a:cs typeface="+mn-cs"/>
                        </a:rPr>
                        <a:t>Hürriyet Kız Anadolu İmam Hatip Lisesi </a:t>
                      </a:r>
                      <a:endParaRPr b="0" dirty="0" sz="1600" lang="tr-TR">
                        <a:solidFill>
                          <a:srgbClr val="FF0000"/>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Anadolu İmam Hatip 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4 yıl</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kern="1200" kumimoji="0" lang="tr-TR">
                          <a:solidFill>
                            <a:srgbClr val="007A37"/>
                          </a:solidFill>
                          <a:latin typeface="+mj-lt"/>
                          <a:ea typeface="Times New Roman"/>
                          <a:cs typeface="Times New Roman"/>
                        </a:rPr>
                        <a:t>Kız/Erkek</a:t>
                      </a:r>
                      <a:endParaRPr dirty="0" sz="1600" kern="1200" kumimoji="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İngilizce</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Times New Roman"/>
                          <a:cs typeface="Times New Roman"/>
                        </a:rPr>
                        <a:t>150</a:t>
                      </a: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FF0000"/>
                          </a:solidFill>
                          <a:latin typeface="+mj-lt"/>
                          <a:ea typeface="Calibri"/>
                          <a:cs typeface="Times New Roman"/>
                        </a:rPr>
                        <a:t>73</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508332">
                <a:tc>
                  <a:txBody>
                    <a:bodyPr/>
                    <a:p>
                      <a:pPr algn="l">
                        <a:lnSpc>
                          <a:spcPts val="1590"/>
                        </a:lnSpc>
                        <a:spcAft>
                          <a:spcPts val="0"/>
                        </a:spcAft>
                      </a:pPr>
                      <a:r>
                        <a:rPr b="0" dirty="0" sz="1600" i="0" kern="1200" kumimoji="0" lang="tr-TR">
                          <a:solidFill>
                            <a:srgbClr val="FF0000"/>
                          </a:solidFill>
                          <a:latin typeface="+mj-lt"/>
                          <a:ea typeface="+mn-ea"/>
                          <a:cs typeface="+mn-cs"/>
                        </a:rPr>
                        <a:t>Cevizli Anadolu İmam Hatip Lisesi </a:t>
                      </a:r>
                      <a:endParaRPr b="0" dirty="0" sz="1600" lang="tr-TR">
                        <a:solidFill>
                          <a:srgbClr val="FF0000"/>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kern="1200" kumimoji="0" lang="tr-TR">
                          <a:solidFill>
                            <a:srgbClr val="007A37"/>
                          </a:solidFill>
                          <a:latin typeface="+mj-lt"/>
                          <a:ea typeface="Times New Roman"/>
                          <a:cs typeface="Times New Roman"/>
                        </a:rPr>
                        <a:t>Anadolu İmam Hatip L.</a:t>
                      </a:r>
                      <a:endParaRPr dirty="0" sz="1600" kern="1200" kumimoji="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Calibri"/>
                          <a:cs typeface="Times New Roman"/>
                        </a:rPr>
                        <a:t>4 yıl</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kern="1200" kumimoji="0" lang="tr-TR">
                          <a:solidFill>
                            <a:srgbClr val="007A37"/>
                          </a:solidFill>
                          <a:latin typeface="+mj-lt"/>
                          <a:ea typeface="Times New Roman"/>
                          <a:cs typeface="Times New Roman"/>
                        </a:rPr>
                        <a:t>Erkek</a:t>
                      </a:r>
                      <a:endParaRPr dirty="0" sz="1600" kern="1200" kumimoji="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kern="1200" kumimoji="0" lang="tr-TR">
                          <a:solidFill>
                            <a:srgbClr val="007A37"/>
                          </a:solidFill>
                          <a:latin typeface="+mj-lt"/>
                          <a:ea typeface="Times New Roman"/>
                          <a:cs typeface="Times New Roman"/>
                        </a:rPr>
                        <a:t>İngilizce</a:t>
                      </a:r>
                      <a:endParaRPr dirty="0" sz="1600" kern="1200" kumimoji="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lang="tr-TR">
                          <a:solidFill>
                            <a:srgbClr val="007A37"/>
                          </a:solidFill>
                          <a:latin typeface="+mj-lt"/>
                          <a:ea typeface="Calibri"/>
                          <a:cs typeface="Times New Roman"/>
                        </a:rPr>
                        <a:t>60</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FF0000"/>
                          </a:solidFill>
                          <a:latin typeface="+mj-lt"/>
                          <a:ea typeface="Calibri"/>
                          <a:cs typeface="Times New Roman"/>
                        </a:rPr>
                        <a:t>62</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r h="508332">
                <a:tc>
                  <a:txBody>
                    <a:bodyPr/>
                    <a:p>
                      <a:pPr algn="l">
                        <a:lnSpc>
                          <a:spcPts val="1590"/>
                        </a:lnSpc>
                        <a:spcAft>
                          <a:spcPts val="0"/>
                        </a:spcAft>
                      </a:pPr>
                      <a:r>
                        <a:rPr b="0" dirty="0" sz="1600" i="0" kern="1200" kumimoji="0" lang="fi-FI">
                          <a:solidFill>
                            <a:srgbClr val="FF0000"/>
                          </a:solidFill>
                          <a:latin typeface="+mj-lt"/>
                          <a:ea typeface="+mn-ea"/>
                          <a:cs typeface="+mn-cs"/>
                        </a:rPr>
                        <a:t>Selman Farisi Anadolu İmam Hatip Lisesi</a:t>
                      </a:r>
                      <a:endParaRPr b="0" dirty="0" sz="1600" lang="tr-TR">
                        <a:solidFill>
                          <a:srgbClr val="FF0000"/>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kern="1200" kumimoji="0" lang="tr-TR">
                          <a:solidFill>
                            <a:srgbClr val="007A37"/>
                          </a:solidFill>
                          <a:latin typeface="+mj-lt"/>
                          <a:ea typeface="Times New Roman"/>
                          <a:cs typeface="Times New Roman"/>
                        </a:rPr>
                        <a:t>Anadolu İmam Hatip L.</a:t>
                      </a:r>
                      <a:endParaRPr dirty="0" sz="1600" kern="1200" kumimoji="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kern="1200" kumimoji="0" lang="tr-TR">
                          <a:solidFill>
                            <a:srgbClr val="007A37"/>
                          </a:solidFill>
                          <a:latin typeface="+mn-lt"/>
                          <a:ea typeface="Times New Roman"/>
                          <a:cs typeface="Times New Roman"/>
                        </a:rPr>
                        <a:t>4 yıl</a:t>
                      </a:r>
                      <a:endParaRPr dirty="0" sz="1600" kern="1200" kumimoji="0" lang="tr-TR">
                        <a:solidFill>
                          <a:srgbClr val="007A37"/>
                        </a:solidFill>
                        <a:latin typeface="+mn-lt"/>
                        <a:ea typeface="Calibri"/>
                        <a:cs typeface="Times New Roman"/>
                      </a:endParaRPr>
                    </a:p>
                    <a:p>
                      <a:pPr algn="ctr">
                        <a:lnSpc>
                          <a:spcPts val="1590"/>
                        </a:lnSpc>
                        <a:spcAft>
                          <a:spcPts val="0"/>
                        </a:spcAft>
                      </a:pP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dirty="0" sz="1600" kern="1200" kumimoji="0" lang="tr-TR">
                          <a:solidFill>
                            <a:srgbClr val="007A37"/>
                          </a:solidFill>
                          <a:latin typeface="+mj-lt"/>
                          <a:ea typeface="Times New Roman"/>
                          <a:cs typeface="Times New Roman"/>
                        </a:rPr>
                        <a:t>Kız/Erkek</a:t>
                      </a:r>
                      <a:endParaRPr dirty="0" sz="1600" kern="1200" kumimoji="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kern="1200" kumimoji="0" lang="tr-TR">
                          <a:solidFill>
                            <a:srgbClr val="007A37"/>
                          </a:solidFill>
                          <a:latin typeface="+mj-lt"/>
                          <a:ea typeface="Times New Roman"/>
                          <a:cs typeface="Times New Roman"/>
                        </a:rPr>
                        <a:t>İngilizce</a:t>
                      </a:r>
                      <a:endParaRPr dirty="0" sz="1600" kern="1200" kumimoji="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defTabSz="914400" eaLnBrk="1" fontAlgn="auto" hangingPunct="1" indent="0" latinLnBrk="0" marL="0" marR="0" rtl="0">
                        <a:lnSpc>
                          <a:spcPts val="1590"/>
                        </a:lnSpc>
                        <a:spcBef>
                          <a:spcPts val="0"/>
                        </a:spcBef>
                        <a:spcAft>
                          <a:spcPts val="0"/>
                        </a:spcAft>
                        <a:buClrTx/>
                        <a:buSzTx/>
                        <a:buFontTx/>
                        <a:buNone/>
                      </a:pPr>
                      <a:r>
                        <a:rPr dirty="0" sz="1600" kern="1200" kumimoji="0" lang="tr-TR">
                          <a:solidFill>
                            <a:srgbClr val="007A37"/>
                          </a:solidFill>
                          <a:latin typeface="+mn-lt"/>
                          <a:ea typeface="Times New Roman"/>
                          <a:cs typeface="Times New Roman"/>
                        </a:rPr>
                        <a:t>150</a:t>
                      </a:r>
                      <a:endParaRPr dirty="0" sz="1600" kern="1200" kumimoji="0" lang="tr-TR">
                        <a:solidFill>
                          <a:srgbClr val="007A37"/>
                        </a:solidFill>
                        <a:latin typeface="+mn-lt"/>
                        <a:ea typeface="Calibri"/>
                        <a:cs typeface="Times New Roman"/>
                      </a:endParaRPr>
                    </a:p>
                    <a:p>
                      <a:pPr algn="ctr">
                        <a:lnSpc>
                          <a:spcPts val="1590"/>
                        </a:lnSpc>
                        <a:spcAft>
                          <a:spcPts val="0"/>
                        </a:spcAft>
                      </a:pPr>
                      <a:endParaRPr dirty="0" sz="1600" lang="tr-TR">
                        <a:solidFill>
                          <a:srgbClr val="007A37"/>
                        </a:solidFill>
                        <a:latin typeface="+mj-lt"/>
                        <a:ea typeface="Calibri"/>
                        <a:cs typeface="Times New Roman"/>
                      </a:endParaRP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c>
                  <a:txBody>
                    <a:bodyPr/>
                    <a:p>
                      <a:pPr algn="ctr">
                        <a:lnSpc>
                          <a:spcPts val="1590"/>
                        </a:lnSpc>
                        <a:spcAft>
                          <a:spcPts val="0"/>
                        </a:spcAft>
                      </a:pPr>
                      <a:r>
                        <a:rPr b="1" dirty="0" sz="1600" lang="tr-TR">
                          <a:solidFill>
                            <a:srgbClr val="FF0000"/>
                          </a:solidFill>
                          <a:latin typeface="+mj-lt"/>
                          <a:ea typeface="Calibri"/>
                          <a:cs typeface="Times New Roman"/>
                        </a:rPr>
                        <a:t>60</a:t>
                      </a:r>
                    </a:p>
                  </a:txBody>
                  <a:tcPr marL="21374" marR="21374" marT="21374" marB="21374"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75000"/>
                      </a:schemeClr>
                    </a:solidFill>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graphicFrame>
        <p:nvGraphicFramePr>
          <p:cNvPr id="4194322" name="3 Tablo"/>
          <p:cNvGraphicFramePr>
            <a:graphicFrameLocks noGrp="1"/>
          </p:cNvGraphicFramePr>
          <p:nvPr/>
        </p:nvGraphicFramePr>
        <p:xfrm>
          <a:off x="611560" y="620688"/>
          <a:ext cx="8064896" cy="6113712"/>
        </p:xfrm>
        <a:graphic>
          <a:graphicData uri="http://schemas.openxmlformats.org/drawingml/2006/table">
            <a:tbl>
              <a:tblPr/>
              <a:tblGrid>
                <a:gridCol w="8064896"/>
              </a:tblGrid>
              <a:tr h="996050">
                <a:tc>
                  <a:txBody>
                    <a:bodyPr/>
                    <a:p>
                      <a:pPr>
                        <a:lnSpc>
                          <a:spcPct val="100000"/>
                        </a:lnSpc>
                      </a:pPr>
                      <a:r>
                        <a:rPr b="1" dirty="0" sz="2400" lang="tr-TR">
                          <a:solidFill>
                            <a:srgbClr val="FF3399"/>
                          </a:solidFill>
                          <a:latin typeface="+mj-lt"/>
                          <a:ea typeface="Times New Roman"/>
                          <a:cs typeface="Times New Roman"/>
                        </a:rPr>
                        <a:t>Atalar Mesleki ve Teknik </a:t>
                      </a:r>
                      <a:r>
                        <a:rPr b="1" dirty="0" sz="2400" lang="tr-TR" err="1">
                          <a:solidFill>
                            <a:srgbClr val="FF3399"/>
                          </a:solidFill>
                          <a:latin typeface="+mj-lt"/>
                          <a:ea typeface="Times New Roman"/>
                          <a:cs typeface="Times New Roman"/>
                        </a:rPr>
                        <a:t>And</a:t>
                      </a:r>
                      <a:r>
                        <a:rPr b="1" dirty="0" sz="2400" lang="tr-TR">
                          <a:solidFill>
                            <a:srgbClr val="FF3399"/>
                          </a:solidFill>
                          <a:latin typeface="+mj-lt"/>
                          <a:ea typeface="Times New Roman"/>
                          <a:cs typeface="Times New Roman"/>
                        </a:rPr>
                        <a:t>.L.</a:t>
                      </a:r>
                      <a:r>
                        <a:rPr b="1" dirty="0" sz="2400" i="0" kern="1200" kumimoji="0" lang="tr-TR">
                          <a:solidFill>
                            <a:srgbClr val="FF3399"/>
                          </a:solidFill>
                          <a:latin typeface="+mj-lt"/>
                          <a:ea typeface="+mn-ea"/>
                          <a:cs typeface="+mn-cs"/>
                        </a:rPr>
                        <a:t> </a:t>
                      </a:r>
                    </a:p>
                    <a:p>
                      <a:pPr>
                        <a:lnSpc>
                          <a:spcPct val="100000"/>
                        </a:lnSpc>
                      </a:pPr>
                      <a:r>
                        <a:rPr b="0" dirty="0" sz="2000" i="0" kern="1200" kumimoji="0" lang="tr-TR">
                          <a:solidFill>
                            <a:srgbClr val="FFFF00"/>
                          </a:solidFill>
                          <a:latin typeface="+mj-lt"/>
                          <a:ea typeface="+mn-ea"/>
                          <a:cs typeface="+mn-cs"/>
                        </a:rPr>
                        <a:t>Elektrik - Elektronik Teknolojisi-  Mobilya ve İç Mekan Tasarımı-</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Motorlu Araçlar Teknolojisi-</a:t>
                      </a:r>
                      <a:r>
                        <a:rPr baseline="0" b="0" dirty="0" sz="2000" i="0" kern="1200" kumimoji="0" lang="tr-TR">
                          <a:solidFill>
                            <a:srgbClr val="FFFF00"/>
                          </a:solidFill>
                          <a:latin typeface="+mj-lt"/>
                          <a:ea typeface="+mn-ea"/>
                          <a:cs typeface="+mn-cs"/>
                        </a:rPr>
                        <a:t> Fiziki İyileştirmeler</a:t>
                      </a:r>
                      <a:endParaRPr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996050">
                <a:tc>
                  <a:txBody>
                    <a:bodyPr/>
                    <a:p>
                      <a:pPr algn="l" defTabSz="914400" eaLnBrk="1" fontAlgn="auto" hangingPunct="1" indent="0" latinLnBrk="0" marL="0" marR="0" rtl="0">
                        <a:lnSpc>
                          <a:spcPct val="100000"/>
                        </a:lnSpc>
                        <a:spcBef>
                          <a:spcPts val="0"/>
                        </a:spcBef>
                        <a:spcAft>
                          <a:spcPts val="0"/>
                        </a:spcAft>
                        <a:buClrTx/>
                        <a:buSzTx/>
                        <a:buFontTx/>
                        <a:buNone/>
                      </a:pPr>
                      <a:r>
                        <a:rPr b="1" dirty="0" sz="2400" kern="1200" kumimoji="0" lang="tr-TR">
                          <a:solidFill>
                            <a:srgbClr val="FF3399"/>
                          </a:solidFill>
                          <a:latin typeface="+mj-lt"/>
                          <a:ea typeface="Times New Roman"/>
                          <a:cs typeface="Times New Roman"/>
                        </a:rPr>
                        <a:t>Şehit </a:t>
                      </a:r>
                      <a:r>
                        <a:rPr b="1" dirty="0" sz="2400" kern="1200" kumimoji="0" lang="tr-TR" err="1">
                          <a:solidFill>
                            <a:srgbClr val="FF3399"/>
                          </a:solidFill>
                          <a:latin typeface="+mj-lt"/>
                          <a:ea typeface="Times New Roman"/>
                          <a:cs typeface="Times New Roman"/>
                        </a:rPr>
                        <a:t>Öğrtm</a:t>
                      </a:r>
                      <a:r>
                        <a:rPr b="1" dirty="0" sz="2400" kern="1200" kumimoji="0" lang="tr-TR">
                          <a:solidFill>
                            <a:srgbClr val="FF3399"/>
                          </a:solidFill>
                          <a:latin typeface="+mj-lt"/>
                          <a:ea typeface="Times New Roman"/>
                          <a:cs typeface="Times New Roman"/>
                        </a:rPr>
                        <a:t>. Hüseyin</a:t>
                      </a:r>
                      <a:r>
                        <a:rPr baseline="0" b="1" dirty="0" sz="2400" kern="1200" kumimoji="0" lang="tr-TR">
                          <a:solidFill>
                            <a:srgbClr val="FF3399"/>
                          </a:solidFill>
                          <a:latin typeface="+mj-lt"/>
                          <a:ea typeface="Times New Roman"/>
                          <a:cs typeface="Times New Roman"/>
                        </a:rPr>
                        <a:t> </a:t>
                      </a:r>
                      <a:r>
                        <a:rPr b="1" dirty="0" sz="2400" kern="1200" kumimoji="0" lang="tr-TR" err="1">
                          <a:solidFill>
                            <a:srgbClr val="FF3399"/>
                          </a:solidFill>
                          <a:latin typeface="+mj-lt"/>
                          <a:ea typeface="Times New Roman"/>
                          <a:cs typeface="Times New Roman"/>
                        </a:rPr>
                        <a:t>Ağırman</a:t>
                      </a:r>
                      <a:r>
                        <a:rPr b="1" dirty="0" sz="2400" kern="1200" kumimoji="0" lang="tr-TR">
                          <a:solidFill>
                            <a:srgbClr val="FF3399"/>
                          </a:solidFill>
                          <a:latin typeface="+mj-lt"/>
                          <a:ea typeface="Times New Roman"/>
                          <a:cs typeface="Times New Roman"/>
                        </a:rPr>
                        <a:t> </a:t>
                      </a:r>
                      <a:r>
                        <a:rPr b="1" dirty="0" sz="2400" kern="1200" kumimoji="0" lang="tr-TR" err="1">
                          <a:solidFill>
                            <a:srgbClr val="FF3399"/>
                          </a:solidFill>
                          <a:latin typeface="+mj-lt"/>
                          <a:ea typeface="Times New Roman"/>
                          <a:cs typeface="Times New Roman"/>
                        </a:rPr>
                        <a:t>Mesl</a:t>
                      </a:r>
                      <a:r>
                        <a:rPr b="1" dirty="0" sz="2400" kern="1200" kumimoji="0" lang="tr-TR">
                          <a:solidFill>
                            <a:srgbClr val="FF3399"/>
                          </a:solidFill>
                          <a:latin typeface="+mj-lt"/>
                          <a:ea typeface="Times New Roman"/>
                          <a:cs typeface="Times New Roman"/>
                        </a:rPr>
                        <a:t>. ve Tek. </a:t>
                      </a:r>
                      <a:r>
                        <a:rPr b="1" dirty="0" sz="2400" kern="1200" kumimoji="0" lang="tr-TR" err="1">
                          <a:solidFill>
                            <a:srgbClr val="FF3399"/>
                          </a:solidFill>
                          <a:latin typeface="+mj-lt"/>
                          <a:ea typeface="Times New Roman"/>
                          <a:cs typeface="Times New Roman"/>
                        </a:rPr>
                        <a:t>And</a:t>
                      </a:r>
                      <a:r>
                        <a:rPr b="1" dirty="0" sz="2400" kern="1200" kumimoji="0" lang="tr-TR">
                          <a:solidFill>
                            <a:srgbClr val="FF3399"/>
                          </a:solidFill>
                          <a:latin typeface="+mj-lt"/>
                          <a:ea typeface="Times New Roman"/>
                          <a:cs typeface="Times New Roman"/>
                        </a:rPr>
                        <a:t>.L.</a:t>
                      </a:r>
                      <a:r>
                        <a:rPr b="1" dirty="0" sz="2400" i="0" kern="1200" kumimoji="0" lang="tr-TR">
                          <a:solidFill>
                            <a:srgbClr val="FF3399"/>
                          </a:solidFill>
                          <a:latin typeface="+mj-lt"/>
                          <a:ea typeface="+mn-ea"/>
                          <a:cs typeface="+mn-cs"/>
                        </a:rPr>
                        <a:t> </a:t>
                      </a:r>
                    </a:p>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FFFF00"/>
                          </a:solidFill>
                          <a:latin typeface="+mj-lt"/>
                          <a:ea typeface="+mn-ea"/>
                          <a:cs typeface="+mn-cs"/>
                        </a:rPr>
                        <a:t>Bilişim Teknolojileri-</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Makine Teknolojisi-</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Metal Teknolojisi-</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Elektrik Elektronik Teknolojisi-Tasarım</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Teknolojisi</a:t>
                      </a:r>
                      <a:endParaRPr dirty="0" sz="18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996050">
                <a:tc>
                  <a:txBody>
                    <a:bodyPr/>
                    <a:p>
                      <a:pPr algn="l" defTabSz="914400" eaLnBrk="1" fontAlgn="auto" hangingPunct="1" indent="0" latinLnBrk="0" marL="0" marR="0" rtl="0">
                        <a:lnSpc>
                          <a:spcPct val="100000"/>
                        </a:lnSpc>
                        <a:spcBef>
                          <a:spcPts val="0"/>
                        </a:spcBef>
                        <a:spcAft>
                          <a:spcPts val="0"/>
                        </a:spcAft>
                        <a:buClrTx/>
                        <a:buSzTx/>
                        <a:buFontTx/>
                        <a:buNone/>
                      </a:pPr>
                      <a:r>
                        <a:rPr b="1" dirty="0" sz="2400" kern="1200" kumimoji="0" lang="tr-TR">
                          <a:solidFill>
                            <a:srgbClr val="FF3399"/>
                          </a:solidFill>
                          <a:latin typeface="+mj-lt"/>
                          <a:ea typeface="Times New Roman"/>
                          <a:cs typeface="Times New Roman"/>
                        </a:rPr>
                        <a:t>Sabiha Gökçen Mesleki ve Tek.</a:t>
                      </a:r>
                      <a:r>
                        <a:rPr b="1" dirty="0" sz="2400" kern="1200" kumimoji="0" lang="tr-TR" err="1">
                          <a:solidFill>
                            <a:srgbClr val="FF3399"/>
                          </a:solidFill>
                          <a:latin typeface="+mj-lt"/>
                          <a:ea typeface="Times New Roman"/>
                          <a:cs typeface="Times New Roman"/>
                        </a:rPr>
                        <a:t>And</a:t>
                      </a:r>
                      <a:r>
                        <a:rPr b="1" dirty="0" sz="2400" kern="1200" kumimoji="0" lang="tr-TR">
                          <a:solidFill>
                            <a:srgbClr val="FF3399"/>
                          </a:solidFill>
                          <a:latin typeface="+mj-lt"/>
                          <a:ea typeface="Times New Roman"/>
                          <a:cs typeface="Times New Roman"/>
                        </a:rPr>
                        <a:t>.L. (KIZ)</a:t>
                      </a:r>
                      <a:r>
                        <a:rPr b="1" dirty="0" sz="2400" i="0" kern="1200" kumimoji="0" lang="tr-TR">
                          <a:solidFill>
                            <a:srgbClr val="FF3399"/>
                          </a:solidFill>
                          <a:latin typeface="+mj-lt"/>
                          <a:ea typeface="+mn-ea"/>
                          <a:cs typeface="+mn-cs"/>
                        </a:rPr>
                        <a:t> </a:t>
                      </a:r>
                    </a:p>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FFFF00"/>
                          </a:solidFill>
                          <a:latin typeface="+mj-lt"/>
                          <a:ea typeface="+mn-ea"/>
                          <a:cs typeface="+mn-cs"/>
                        </a:rPr>
                        <a:t>Bilişim Teknolojileri- Çocuk Gelişimi ve Eğitimi -Gıda Teknolojisi-</a:t>
                      </a:r>
                      <a:r>
                        <a:rPr baseline="0" b="0" dirty="0" sz="1800" i="0" kern="1200" kumimoji="0" lang="tr-TR">
                          <a:solidFill>
                            <a:srgbClr val="FFFF00"/>
                          </a:solidFill>
                          <a:latin typeface="+mj-lt"/>
                          <a:ea typeface="+mn-ea"/>
                          <a:cs typeface="+mn-cs"/>
                        </a:rPr>
                        <a:t> Moda Tasarım</a:t>
                      </a:r>
                      <a:r>
                        <a:rPr b="0" dirty="0" sz="1800" i="0" kern="1200" kumimoji="0" lang="tr-TR">
                          <a:solidFill>
                            <a:srgbClr val="FFFF00"/>
                          </a:solidFill>
                          <a:latin typeface="+mj-lt"/>
                          <a:ea typeface="+mn-ea"/>
                          <a:cs typeface="+mn-cs"/>
                        </a:rPr>
                        <a:t> Teknolojileri-</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Grafik ve Fotoğraf-</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Radyo-televizyon-</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Yiyecek İçecek Hizmetleri </a:t>
                      </a:r>
                      <a:endParaRPr dirty="0" sz="18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708382">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3399"/>
                          </a:solidFill>
                          <a:latin typeface="+mj-lt"/>
                          <a:ea typeface="Times New Roman"/>
                          <a:cs typeface="Times New Roman"/>
                        </a:rPr>
                        <a:t>Fatma Aliye Mesleki ve Teknik </a:t>
                      </a:r>
                      <a:r>
                        <a:rPr b="1" dirty="0" sz="2400" lang="tr-TR" err="1">
                          <a:solidFill>
                            <a:srgbClr val="FF3399"/>
                          </a:solidFill>
                          <a:latin typeface="+mj-lt"/>
                          <a:ea typeface="Times New Roman"/>
                          <a:cs typeface="Times New Roman"/>
                        </a:rPr>
                        <a:t>And</a:t>
                      </a:r>
                      <a:r>
                        <a:rPr b="1" dirty="0" sz="2400" lang="tr-TR">
                          <a:solidFill>
                            <a:srgbClr val="FF3399"/>
                          </a:solidFill>
                          <a:latin typeface="+mj-lt"/>
                          <a:ea typeface="Times New Roman"/>
                          <a:cs typeface="Times New Roman"/>
                        </a:rPr>
                        <a:t>.L. (KIZ)</a:t>
                      </a:r>
                      <a:r>
                        <a:rPr b="1" dirty="0" sz="2400" i="0" kern="1200" kumimoji="0" lang="tr-TR">
                          <a:solidFill>
                            <a:srgbClr val="FF3399"/>
                          </a:solidFill>
                          <a:latin typeface="+mj-lt"/>
                          <a:ea typeface="+mn-ea"/>
                          <a:cs typeface="+mn-cs"/>
                        </a:rPr>
                        <a:t> </a:t>
                      </a:r>
                    </a:p>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FFFF00"/>
                          </a:solidFill>
                          <a:latin typeface="+mj-lt"/>
                          <a:ea typeface="+mn-ea"/>
                          <a:cs typeface="+mn-cs"/>
                        </a:rPr>
                        <a:t>Çocuk Gelişimi ve Eğitimi- Grafik ve Fotoğraf-</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Yiyecek İçecek Hizmetleri </a:t>
                      </a:r>
                      <a:endParaRPr dirty="0" sz="18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996050">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3399"/>
                          </a:solidFill>
                          <a:latin typeface="+mj-lt"/>
                          <a:ea typeface="Times New Roman"/>
                          <a:cs typeface="Times New Roman"/>
                        </a:rPr>
                        <a:t>İMKB Mesleki ve Teknik </a:t>
                      </a:r>
                      <a:r>
                        <a:rPr b="1" dirty="0" sz="2400" lang="tr-TR" err="1">
                          <a:solidFill>
                            <a:srgbClr val="FF3399"/>
                          </a:solidFill>
                          <a:latin typeface="+mj-lt"/>
                          <a:ea typeface="Times New Roman"/>
                          <a:cs typeface="Times New Roman"/>
                        </a:rPr>
                        <a:t>And</a:t>
                      </a:r>
                      <a:r>
                        <a:rPr b="1" dirty="0" sz="2400" lang="tr-TR">
                          <a:solidFill>
                            <a:srgbClr val="FF3399"/>
                          </a:solidFill>
                          <a:latin typeface="+mj-lt"/>
                          <a:ea typeface="Times New Roman"/>
                          <a:cs typeface="Times New Roman"/>
                        </a:rPr>
                        <a:t>.L.</a:t>
                      </a:r>
                      <a:r>
                        <a:rPr b="1" dirty="0" sz="2400" i="0" kern="1200" kumimoji="0" lang="tr-TR">
                          <a:solidFill>
                            <a:srgbClr val="FF3399"/>
                          </a:solidFill>
                          <a:latin typeface="+mj-lt"/>
                          <a:ea typeface="+mn-ea"/>
                          <a:cs typeface="+mn-cs"/>
                        </a:rPr>
                        <a:t> </a:t>
                      </a:r>
                    </a:p>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FFFF00"/>
                          </a:solidFill>
                          <a:latin typeface="+mj-lt"/>
                          <a:ea typeface="+mn-ea"/>
                          <a:cs typeface="+mn-cs"/>
                        </a:rPr>
                        <a:t>Bilişim Teknolojileri -Çocuk Gelişimi ve Eğitimi- Giyim Üretim Teknolojisi- Güzellik ve Saç Bakım Hizmetleri-</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Yiyecek İçecek Hizmetleri</a:t>
                      </a:r>
                      <a:endParaRPr b="0" dirty="0" sz="18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996050">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3399"/>
                          </a:solidFill>
                          <a:latin typeface="+mj-lt"/>
                          <a:ea typeface="Times New Roman"/>
                          <a:cs typeface="Times New Roman"/>
                        </a:rPr>
                        <a:t>Kartal Mesleki ve Teknik </a:t>
                      </a:r>
                      <a:r>
                        <a:rPr b="1" dirty="0" sz="2400" lang="tr-TR" err="1">
                          <a:solidFill>
                            <a:srgbClr val="FF3399"/>
                          </a:solidFill>
                          <a:latin typeface="+mj-lt"/>
                          <a:ea typeface="Times New Roman"/>
                          <a:cs typeface="Times New Roman"/>
                        </a:rPr>
                        <a:t>And</a:t>
                      </a:r>
                      <a:r>
                        <a:rPr b="1" dirty="0" sz="2400" lang="tr-TR">
                          <a:solidFill>
                            <a:srgbClr val="FF3399"/>
                          </a:solidFill>
                          <a:latin typeface="+mj-lt"/>
                          <a:ea typeface="Times New Roman"/>
                          <a:cs typeface="Times New Roman"/>
                        </a:rPr>
                        <a:t>.L.</a:t>
                      </a:r>
                      <a:r>
                        <a:rPr b="1" dirty="0" sz="2400" i="0" kern="1200" kumimoji="0" lang="tr-TR">
                          <a:solidFill>
                            <a:srgbClr val="FF3399"/>
                          </a:solidFill>
                          <a:latin typeface="+mj-lt"/>
                          <a:ea typeface="+mn-ea"/>
                          <a:cs typeface="+mn-cs"/>
                        </a:rPr>
                        <a:t> </a:t>
                      </a:r>
                    </a:p>
                    <a:p>
                      <a:pPr algn="l" defTabSz="914400" eaLnBrk="1" fontAlgn="auto" hangingPunct="1" indent="0" latinLnBrk="0" marL="0" marR="0" rtl="0">
                        <a:lnSpc>
                          <a:spcPct val="100000"/>
                        </a:lnSpc>
                        <a:spcBef>
                          <a:spcPts val="0"/>
                        </a:spcBef>
                        <a:spcAft>
                          <a:spcPts val="0"/>
                        </a:spcAft>
                        <a:buClrTx/>
                        <a:buSzTx/>
                        <a:buFontTx/>
                        <a:buNone/>
                      </a:pPr>
                      <a:r>
                        <a:rPr b="0" dirty="0" sz="1800" i="0" kern="1200" kumimoji="0" lang="tr-TR">
                          <a:solidFill>
                            <a:srgbClr val="FFFF00"/>
                          </a:solidFill>
                          <a:latin typeface="+mj-lt"/>
                          <a:ea typeface="+mn-ea"/>
                          <a:cs typeface="+mn-cs"/>
                        </a:rPr>
                        <a:t>Bilişim Teknolojileri- Büro Yönetimi-</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Muhasebe ve Finansman-</a:t>
                      </a:r>
                      <a:r>
                        <a:rPr baseline="0" b="0" dirty="0" sz="1800" i="0" kern="1200" kumimoji="0" lang="tr-TR">
                          <a:solidFill>
                            <a:srgbClr val="FFFF00"/>
                          </a:solidFill>
                          <a:latin typeface="+mj-lt"/>
                          <a:ea typeface="+mn-ea"/>
                          <a:cs typeface="+mn-cs"/>
                        </a:rPr>
                        <a:t> </a:t>
                      </a:r>
                      <a:r>
                        <a:rPr b="0" dirty="0" sz="1800" i="0" kern="1200" kumimoji="0" lang="tr-TR">
                          <a:solidFill>
                            <a:srgbClr val="FFFF00"/>
                          </a:solidFill>
                          <a:latin typeface="+mj-lt"/>
                          <a:ea typeface="+mn-ea"/>
                          <a:cs typeface="+mn-cs"/>
                        </a:rPr>
                        <a:t>Pazarlama ve Perakende-Adalet</a:t>
                      </a:r>
                      <a:endParaRPr b="1" dirty="0" sz="1800" i="0" kern="1200" kumimoji="0" lang="tr-TR">
                        <a:solidFill>
                          <a:srgbClr val="FFFF00"/>
                        </a:solidFill>
                        <a:effectLst>
                          <a:outerShdw algn="tl" blurRad="38100" dir="2700000" dist="38100">
                            <a:srgbClr val="000000">
                              <a:alpha val="43137"/>
                            </a:srgbClr>
                          </a:outerShdw>
                        </a:effectLst>
                        <a:latin typeface="+mj-lt"/>
                        <a:ea typeface="+mn-ea"/>
                        <a:cs typeface="+mn-cs"/>
                      </a:endParaRPr>
                    </a:p>
                    <a:p>
                      <a:pPr algn="l" defTabSz="914400" eaLnBrk="1" fontAlgn="auto" hangingPunct="1" indent="0" latinLnBrk="0" marL="0" marR="0" rtl="0">
                        <a:lnSpc>
                          <a:spcPct val="100000"/>
                        </a:lnSpc>
                        <a:spcBef>
                          <a:spcPts val="0"/>
                        </a:spcBef>
                        <a:spcAft>
                          <a:spcPts val="0"/>
                        </a:spcAft>
                        <a:buClrTx/>
                        <a:buSzTx/>
                        <a:buFontTx/>
                        <a:buNone/>
                      </a:pPr>
                      <a:r>
                        <a:rPr b="1" sz="1600" i="0" kern="1200" kumimoji="0" lang="tr-TR">
                          <a:solidFill>
                            <a:srgbClr val="002060"/>
                          </a:solidFill>
                          <a:effectLst>
                            <a:outerShdw algn="tl" blurRad="38100" dir="2700000" dist="38100">
                              <a:srgbClr val="000000">
                                <a:alpha val="43137"/>
                              </a:srgbClr>
                            </a:outerShdw>
                          </a:effectLst>
                          <a:latin typeface="+mj-lt"/>
                          <a:ea typeface="+mn-ea"/>
                          <a:cs typeface="+mn-cs"/>
                        </a:rPr>
                        <a:t>*Alan </a:t>
                      </a:r>
                      <a:r>
                        <a:rPr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seçimi 9.sınıfın</a:t>
                      </a:r>
                      <a:r>
                        <a:rPr baseline="0"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 başında</a:t>
                      </a:r>
                      <a:r>
                        <a:rPr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 </a:t>
                      </a:r>
                      <a:r>
                        <a:rPr b="1" dirty="0" sz="1600" i="0" kern="1200" kumimoji="0" lang="tr-TR" err="1">
                          <a:solidFill>
                            <a:srgbClr val="002060"/>
                          </a:solidFill>
                          <a:effectLst>
                            <a:outerShdw algn="tl" blurRad="38100" dir="2700000" dist="38100">
                              <a:srgbClr val="000000">
                                <a:alpha val="43137"/>
                              </a:srgbClr>
                            </a:outerShdw>
                          </a:effectLst>
                          <a:latin typeface="+mj-lt"/>
                          <a:ea typeface="+mn-ea"/>
                          <a:cs typeface="+mn-cs"/>
                        </a:rPr>
                        <a:t>OBP’ye</a:t>
                      </a:r>
                      <a:r>
                        <a:rPr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 göre yapılacak.</a:t>
                      </a:r>
                    </a:p>
                    <a:p>
                      <a:pPr algn="l" defTabSz="914400" eaLnBrk="1" fontAlgn="auto" hangingPunct="1" indent="0" latinLnBrk="0" marL="0" marR="0" rtl="0">
                        <a:lnSpc>
                          <a:spcPct val="100000"/>
                        </a:lnSpc>
                        <a:spcBef>
                          <a:spcPts val="0"/>
                        </a:spcBef>
                        <a:spcAft>
                          <a:spcPts val="0"/>
                        </a:spcAft>
                        <a:buClrTx/>
                        <a:buSzTx/>
                        <a:buFontTx/>
                        <a:buNone/>
                      </a:pPr>
                      <a:r>
                        <a:rPr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*Öğrencinin</a:t>
                      </a:r>
                      <a:r>
                        <a:rPr baseline="0"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 a</a:t>
                      </a:r>
                      <a:r>
                        <a:rPr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nne</a:t>
                      </a:r>
                      <a:r>
                        <a:rPr baseline="0"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 </a:t>
                      </a:r>
                      <a:r>
                        <a:rPr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babasının mesleği,</a:t>
                      </a:r>
                      <a:r>
                        <a:rPr baseline="0" b="1" dirty="0" sz="1600" i="0" kern="1200" kumimoji="0" lang="tr-TR">
                          <a:solidFill>
                            <a:srgbClr val="002060"/>
                          </a:solidFill>
                          <a:effectLst>
                            <a:outerShdw algn="tl" blurRad="38100" dir="2700000" dist="38100">
                              <a:srgbClr val="000000">
                                <a:alpha val="43137"/>
                              </a:srgbClr>
                            </a:outerShdw>
                          </a:effectLst>
                          <a:latin typeface="+mj-lt"/>
                          <a:ea typeface="+mn-ea"/>
                          <a:cs typeface="+mn-cs"/>
                        </a:rPr>
                        <a:t> kayıt olduğu okulda varsa öğrenci o bölümü seçebilecek.</a:t>
                      </a:r>
                      <a:endParaRPr b="1" dirty="0" sz="1600" kern="1200" kumimoji="0" lang="tr-TR">
                        <a:solidFill>
                          <a:srgbClr val="002060"/>
                        </a:solidFill>
                        <a:effectLst>
                          <a:outerShdw algn="tl" blurRad="38100" dir="2700000" dist="38100">
                            <a:srgbClr val="000000">
                              <a:alpha val="43137"/>
                            </a:srgbClr>
                          </a:outerShdw>
                        </a:effectLst>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bl>
          </a:graphicData>
        </a:graphic>
      </p:graphicFrame>
      <p:sp>
        <p:nvSpPr>
          <p:cNvPr id="1048694" name="Rectangle 1"/>
          <p:cNvSpPr>
            <a:spLocks noChangeArrowheads="1"/>
          </p:cNvSpPr>
          <p:nvPr/>
        </p:nvSpPr>
        <p:spPr bwMode="auto">
          <a:xfrm>
            <a:off x="714180" y="-27384"/>
            <a:ext cx="7645299" cy="646331"/>
          </a:xfrm>
          <a:prstGeom prst="rect"/>
          <a:noFill/>
          <a:ln w="9525">
            <a:noFill/>
            <a:miter lim="800000"/>
            <a:headEnd/>
            <a:tailEnd/>
          </a:ln>
        </p:spPr>
        <p:txBody>
          <a:bodyPr anchor="ctr" wrap="none">
            <a:spAutoFit/>
          </a:bodyPr>
          <a:p>
            <a:pPr algn="ctr"/>
            <a:r>
              <a:rPr b="1" dirty="0" sz="3600" lang="tr-TR" u="sng">
                <a:solidFill>
                  <a:srgbClr val="FF0000"/>
                </a:solidFill>
                <a:latin typeface="+mj-lt"/>
              </a:rPr>
              <a:t>MESLEKİ VE TEKNİK ANADOLU LİSELERİ</a:t>
            </a:r>
            <a:endParaRPr dirty="0" sz="3600" lang="tr-TR" u="sng">
              <a:solidFill>
                <a:srgbClr val="FF0000"/>
              </a:solidFill>
              <a:latin typeface="+mj-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graphicFrame>
        <p:nvGraphicFramePr>
          <p:cNvPr id="4194323" name="3 Tablo"/>
          <p:cNvGraphicFramePr>
            <a:graphicFrameLocks noGrp="1"/>
          </p:cNvGraphicFramePr>
          <p:nvPr/>
        </p:nvGraphicFramePr>
        <p:xfrm>
          <a:off x="611560" y="1196753"/>
          <a:ext cx="8136904" cy="5423154"/>
        </p:xfrm>
        <a:graphic>
          <a:graphicData uri="http://schemas.openxmlformats.org/drawingml/2006/table">
            <a:tbl>
              <a:tblPr/>
              <a:tblGrid>
                <a:gridCol w="8136904"/>
              </a:tblGrid>
              <a:tr h="789702">
                <a:tc>
                  <a:txBody>
                    <a:bodyPr/>
                    <a:p>
                      <a:pPr algn="l">
                        <a:lnSpc>
                          <a:spcPct val="115000"/>
                        </a:lnSpc>
                        <a:spcAft>
                          <a:spcPts val="0"/>
                        </a:spcAft>
                      </a:pPr>
                      <a:r>
                        <a:rPr b="1" dirty="0" sz="2400" lang="tr-TR">
                          <a:solidFill>
                            <a:srgbClr val="FF3399"/>
                          </a:solidFill>
                          <a:latin typeface="Calibri"/>
                          <a:ea typeface="Times New Roman"/>
                          <a:cs typeface="Times New Roman"/>
                        </a:rPr>
                        <a:t>Y.İlhan Alanyalı </a:t>
                      </a:r>
                      <a:r>
                        <a:rPr b="1" dirty="0" sz="2400" lang="tr-TR" err="1">
                          <a:solidFill>
                            <a:srgbClr val="FF3399"/>
                          </a:solidFill>
                          <a:latin typeface="Calibri"/>
                          <a:ea typeface="Times New Roman"/>
                          <a:cs typeface="Times New Roman"/>
                        </a:rPr>
                        <a:t>Mesl</a:t>
                      </a:r>
                      <a:r>
                        <a:rPr b="1" dirty="0" sz="2400" lang="tr-TR">
                          <a:solidFill>
                            <a:srgbClr val="FF3399"/>
                          </a:solidFill>
                          <a:latin typeface="Calibri"/>
                          <a:ea typeface="Times New Roman"/>
                          <a:cs typeface="Times New Roman"/>
                        </a:rPr>
                        <a:t>. ve Çok</a:t>
                      </a:r>
                      <a:r>
                        <a:rPr baseline="0" b="1" dirty="0" sz="2400" lang="tr-TR">
                          <a:solidFill>
                            <a:srgbClr val="FF3399"/>
                          </a:solidFill>
                          <a:latin typeface="Calibri"/>
                          <a:ea typeface="Times New Roman"/>
                          <a:cs typeface="Times New Roman"/>
                        </a:rPr>
                        <a:t> Programlı</a:t>
                      </a:r>
                      <a:r>
                        <a:rPr b="1" dirty="0" sz="2400" lang="tr-TR">
                          <a:solidFill>
                            <a:srgbClr val="FF3399"/>
                          </a:solidFill>
                          <a:latin typeface="Calibri"/>
                          <a:ea typeface="Times New Roman"/>
                          <a:cs typeface="Times New Roman"/>
                        </a:rPr>
                        <a:t> A.L. (Sağlık)</a:t>
                      </a:r>
                      <a:r>
                        <a:rPr b="1" dirty="0" sz="2400" i="0" kern="1200" kumimoji="0" lang="tr-TR">
                          <a:solidFill>
                            <a:srgbClr val="FFFF00"/>
                          </a:solidFill>
                          <a:latin typeface="+mn-lt"/>
                          <a:ea typeface="+mn-ea"/>
                          <a:cs typeface="+mn-cs"/>
                        </a:rPr>
                        <a:t> </a:t>
                      </a:r>
                      <a:r>
                        <a:rPr b="1" dirty="0" sz="2400" i="0" kern="1200" kumimoji="0" lang="tr-TR">
                          <a:solidFill>
                            <a:srgbClr val="FFFF00"/>
                          </a:solidFill>
                          <a:latin typeface="+mj-lt"/>
                          <a:ea typeface="+mn-ea"/>
                          <a:cs typeface="+mn-cs"/>
                        </a:rPr>
                        <a:t>(Sağlık P:89 </a:t>
                      </a:r>
                      <a:r>
                        <a:rPr b="1" dirty="0" sz="2400" i="0" kern="1200" kumimoji="0" lang="tr-TR" err="1">
                          <a:solidFill>
                            <a:srgbClr val="FFFF00"/>
                          </a:solidFill>
                          <a:latin typeface="+mj-lt"/>
                          <a:ea typeface="+mn-ea"/>
                          <a:cs typeface="+mn-cs"/>
                        </a:rPr>
                        <a:t>And</a:t>
                      </a:r>
                      <a:r>
                        <a:rPr b="1" dirty="0" sz="2400" i="0" kern="1200" kumimoji="0" lang="tr-TR">
                          <a:solidFill>
                            <a:srgbClr val="FFFF00"/>
                          </a:solidFill>
                          <a:latin typeface="+mj-lt"/>
                          <a:ea typeface="+mn-ea"/>
                          <a:cs typeface="+mn-cs"/>
                        </a:rPr>
                        <a:t>. L. </a:t>
                      </a:r>
                      <a:r>
                        <a:rPr b="1" dirty="0" sz="2400" i="0" kern="1200" kumimoji="0" lang="tr-TR" err="1">
                          <a:solidFill>
                            <a:srgbClr val="FFFF00"/>
                          </a:solidFill>
                          <a:latin typeface="+mj-lt"/>
                          <a:ea typeface="+mn-ea"/>
                          <a:cs typeface="+mn-cs"/>
                        </a:rPr>
                        <a:t>Prog</a:t>
                      </a:r>
                      <a:r>
                        <a:rPr b="1" dirty="0" sz="2400" i="0" kern="1200" kumimoji="0" lang="tr-TR">
                          <a:solidFill>
                            <a:srgbClr val="FFFF00"/>
                          </a:solidFill>
                          <a:latin typeface="+mj-lt"/>
                          <a:ea typeface="+mn-ea"/>
                          <a:cs typeface="+mn-cs"/>
                        </a:rPr>
                        <a:t>. </a:t>
                      </a:r>
                      <a:r>
                        <a:rPr b="1" sz="2400" i="0" kern="1200" kumimoji="0" lang="tr-TR">
                          <a:solidFill>
                            <a:srgbClr val="FFFF00"/>
                          </a:solidFill>
                          <a:latin typeface="+mj-lt"/>
                          <a:ea typeface="+mn-ea"/>
                          <a:cs typeface="+mn-cs"/>
                        </a:rPr>
                        <a:t>92</a:t>
                      </a:r>
                      <a:r>
                        <a:rPr b="1" dirty="0" sz="2400" i="0" kern="1200" kumimoji="0" lang="tr-TR">
                          <a:solidFill>
                            <a:srgbClr val="FFFF00"/>
                          </a:solidFill>
                          <a:latin typeface="+mj-lt"/>
                          <a:ea typeface="+mn-ea"/>
                          <a:cs typeface="+mn-cs"/>
                        </a:rPr>
                        <a:t>)</a:t>
                      </a:r>
                      <a:endParaRPr b="1" dirty="0" sz="2400" lang="tr-TR">
                        <a:solidFill>
                          <a:srgbClr val="FF3399"/>
                        </a:solidFill>
                        <a:latin typeface="+mj-lt"/>
                        <a:ea typeface="Times New Roman"/>
                        <a:cs typeface="Times New Roman"/>
                      </a:endParaRPr>
                    </a:p>
                    <a:p>
                      <a:pPr algn="l">
                        <a:lnSpc>
                          <a:spcPct val="115000"/>
                        </a:lnSpc>
                        <a:spcAft>
                          <a:spcPts val="0"/>
                        </a:spcAft>
                      </a:pPr>
                      <a:r>
                        <a:rPr b="0" dirty="0" sz="2000" lang="tr-TR">
                          <a:solidFill>
                            <a:srgbClr val="FFFF00"/>
                          </a:solidFill>
                          <a:latin typeface="Calibri"/>
                          <a:ea typeface="Times New Roman"/>
                          <a:cs typeface="Times New Roman"/>
                        </a:rPr>
                        <a:t>Hemşire Yardımcısı-Ebe Yardımcısı-Sağlık Bakım Teknisyenliği-Anadolu Lisesi</a:t>
                      </a:r>
                      <a:endParaRPr b="0" dirty="0" sz="2000" lang="tr-TR">
                        <a:solidFill>
                          <a:srgbClr val="FFFF00"/>
                        </a:solidFill>
                        <a:latin typeface="Calibri"/>
                        <a:ea typeface="Calibri"/>
                        <a:cs typeface="Times New Roman"/>
                      </a:endParaRPr>
                    </a:p>
                  </a:txBody>
                  <a:tcPr marL="9525" marR="9525" marT="9525" marB="9525" anchor="ctr">
                    <a:lnL>
                      <a:noFill/>
                    </a:lnL>
                    <a:lnR>
                      <a:noFill/>
                    </a:lnR>
                    <a:lnT>
                      <a:noFill/>
                    </a:lnT>
                    <a:lnB>
                      <a:noFill/>
                    </a:lnB>
                    <a:lnTlToBr>
                      <a:noFill/>
                    </a:lnTlToBr>
                    <a:lnBlToTr>
                      <a:noFill/>
                    </a:lnBlToTr>
                    <a:noFill/>
                  </a:tcPr>
                </a:tc>
              </a:tr>
              <a:tr h="789702">
                <a:tc>
                  <a:txBody>
                    <a:bodyPr/>
                    <a:p>
                      <a:pPr algn="l" defTabSz="914400" eaLnBrk="1" fontAlgn="auto" hangingPunct="1" indent="0" latinLnBrk="0" marL="0" marR="0" rtl="0">
                        <a:lnSpc>
                          <a:spcPct val="115000"/>
                        </a:lnSpc>
                        <a:spcBef>
                          <a:spcPts val="0"/>
                        </a:spcBef>
                        <a:spcAft>
                          <a:spcPts val="0"/>
                        </a:spcAft>
                        <a:buClrTx/>
                        <a:buSzTx/>
                        <a:buFontTx/>
                        <a:buNone/>
                      </a:pPr>
                      <a:r>
                        <a:rPr b="1" dirty="0" sz="2400" lang="tr-TR">
                          <a:solidFill>
                            <a:srgbClr val="FF3399"/>
                          </a:solidFill>
                          <a:latin typeface="Calibri"/>
                          <a:ea typeface="Times New Roman"/>
                          <a:cs typeface="Times New Roman"/>
                        </a:rPr>
                        <a:t>Hacı İsmail </a:t>
                      </a:r>
                      <a:r>
                        <a:rPr b="1" dirty="0" sz="2400" lang="tr-TR" err="1">
                          <a:solidFill>
                            <a:srgbClr val="FF3399"/>
                          </a:solidFill>
                          <a:latin typeface="Calibri"/>
                          <a:ea typeface="Times New Roman"/>
                          <a:cs typeface="Times New Roman"/>
                        </a:rPr>
                        <a:t>Gündoğdu</a:t>
                      </a:r>
                      <a:r>
                        <a:rPr b="1" dirty="0" sz="2400" lang="tr-TR">
                          <a:solidFill>
                            <a:srgbClr val="FF3399"/>
                          </a:solidFill>
                          <a:latin typeface="Calibri"/>
                          <a:ea typeface="Times New Roman"/>
                          <a:cs typeface="Times New Roman"/>
                        </a:rPr>
                        <a:t> Çok Programlı </a:t>
                      </a:r>
                      <a:r>
                        <a:rPr b="1" dirty="0" sz="2400" lang="tr-TR" err="1">
                          <a:solidFill>
                            <a:srgbClr val="FF3399"/>
                          </a:solidFill>
                          <a:latin typeface="Calibri"/>
                          <a:ea typeface="Times New Roman"/>
                          <a:cs typeface="Times New Roman"/>
                        </a:rPr>
                        <a:t>And</a:t>
                      </a:r>
                      <a:r>
                        <a:rPr b="1" dirty="0" sz="2400" lang="tr-TR">
                          <a:solidFill>
                            <a:srgbClr val="FF3399"/>
                          </a:solidFill>
                          <a:latin typeface="Calibri"/>
                          <a:ea typeface="Times New Roman"/>
                          <a:cs typeface="Times New Roman"/>
                        </a:rPr>
                        <a:t>.L.</a:t>
                      </a:r>
                      <a:r>
                        <a:rPr b="1" dirty="0" sz="2400" i="0" kern="1200" kumimoji="0" lang="tr-TR">
                          <a:solidFill>
                            <a:srgbClr val="FF3399"/>
                          </a:solidFill>
                          <a:latin typeface="+mn-lt"/>
                          <a:ea typeface="+mn-ea"/>
                          <a:cs typeface="+mn-cs"/>
                        </a:rPr>
                        <a:t>  </a:t>
                      </a:r>
                      <a:r>
                        <a:rPr b="1" dirty="0" sz="2400" i="0" kern="1200" kumimoji="0" lang="tr-TR">
                          <a:solidFill>
                            <a:srgbClr val="FFFF00"/>
                          </a:solidFill>
                          <a:latin typeface="+mj-lt"/>
                          <a:ea typeface="+mn-ea"/>
                          <a:cs typeface="+mn-cs"/>
                        </a:rPr>
                        <a:t>(</a:t>
                      </a:r>
                      <a:r>
                        <a:rPr b="1" dirty="0" sz="2400" i="0" kern="1200" kumimoji="0" lang="tr-TR" err="1">
                          <a:solidFill>
                            <a:srgbClr val="FFFF00"/>
                          </a:solidFill>
                          <a:latin typeface="+mj-lt"/>
                          <a:ea typeface="+mn-ea"/>
                          <a:cs typeface="+mn-cs"/>
                        </a:rPr>
                        <a:t>And</a:t>
                      </a:r>
                      <a:r>
                        <a:rPr b="1" dirty="0" sz="2400" i="0" kern="1200" kumimoji="0" lang="tr-TR">
                          <a:solidFill>
                            <a:srgbClr val="FFFF00"/>
                          </a:solidFill>
                          <a:latin typeface="+mj-lt"/>
                          <a:ea typeface="+mn-ea"/>
                          <a:cs typeface="+mn-cs"/>
                        </a:rPr>
                        <a:t>.L.P: 86)</a:t>
                      </a:r>
                    </a:p>
                    <a:p>
                      <a:pPr algn="l" defTabSz="914400" eaLnBrk="1" fontAlgn="auto" hangingPunct="1" indent="0" latinLnBrk="0" marL="0" marR="0" rtl="0">
                        <a:lnSpc>
                          <a:spcPct val="115000"/>
                        </a:lnSpc>
                        <a:spcBef>
                          <a:spcPts val="0"/>
                        </a:spcBef>
                        <a:spcAft>
                          <a:spcPts val="0"/>
                        </a:spcAft>
                        <a:buClrTx/>
                        <a:buSzTx/>
                        <a:buFontTx/>
                        <a:buNone/>
                      </a:pPr>
                      <a:r>
                        <a:rPr b="0" dirty="0" sz="2000" i="0" kern="1200" kumimoji="0" lang="tr-TR">
                          <a:solidFill>
                            <a:srgbClr val="FFFF00"/>
                          </a:solidFill>
                          <a:latin typeface="+mj-lt"/>
                          <a:ea typeface="+mn-ea"/>
                          <a:cs typeface="+mn-cs"/>
                        </a:rPr>
                        <a:t>Bilişim Teknolojileri-Muhasebe ve Finansman-</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Pazarlama ve Perakende </a:t>
                      </a:r>
                      <a:endParaRPr b="0"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1140003">
                <a:tc>
                  <a:txBody>
                    <a:bodyPr/>
                    <a:p>
                      <a:pPr algn="l">
                        <a:lnSpc>
                          <a:spcPct val="115000"/>
                        </a:lnSpc>
                        <a:spcAft>
                          <a:spcPts val="0"/>
                        </a:spcAft>
                      </a:pPr>
                      <a:r>
                        <a:rPr b="1" dirty="0" sz="2400" i="0" kern="1200" kumimoji="0" lang="tr-TR">
                          <a:solidFill>
                            <a:srgbClr val="FF3399"/>
                          </a:solidFill>
                          <a:latin typeface="+mj-lt"/>
                          <a:ea typeface="+mn-ea"/>
                          <a:cs typeface="+mn-cs"/>
                        </a:rPr>
                        <a:t>Kartal Şehit Salih Alışkan M.T.A.L.(Disk</a:t>
                      </a:r>
                      <a:r>
                        <a:rPr baseline="0" b="1" dirty="0" sz="2400" i="0" kern="1200" kumimoji="0" lang="tr-TR">
                          <a:solidFill>
                            <a:srgbClr val="FF3399"/>
                          </a:solidFill>
                          <a:latin typeface="+mj-lt"/>
                          <a:ea typeface="+mn-ea"/>
                          <a:cs typeface="+mn-cs"/>
                        </a:rPr>
                        <a:t> Tekstil M.L)</a:t>
                      </a:r>
                    </a:p>
                    <a:p>
                      <a:pPr algn="l">
                        <a:lnSpc>
                          <a:spcPct val="115000"/>
                        </a:lnSpc>
                        <a:spcAft>
                          <a:spcPts val="0"/>
                        </a:spcAft>
                      </a:pPr>
                      <a:r>
                        <a:rPr b="0" dirty="0" sz="2000" i="0" kern="1200" kumimoji="0" lang="tr-TR">
                          <a:solidFill>
                            <a:srgbClr val="FFFF00"/>
                          </a:solidFill>
                          <a:latin typeface="+mj-lt"/>
                          <a:ea typeface="+mn-ea"/>
                          <a:cs typeface="+mn-cs"/>
                        </a:rPr>
                        <a:t>Bilişim Teknolojileri- Çocuk Gelişimi ve Eğitimi-Moda Tasarım Teknolojisi-Tekstil Teknolojisi-Grafik ve Fotoğraf-</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Yiyecek İçecek Hizmetleri </a:t>
                      </a:r>
                      <a:endParaRPr b="0" dirty="0" sz="2000" lang="tr-TR">
                        <a:solidFill>
                          <a:srgbClr val="FFFF00"/>
                        </a:solidFill>
                        <a:latin typeface="+mj-lt"/>
                        <a:ea typeface="Calibri"/>
                        <a:cs typeface="Times New Roman"/>
                      </a:endParaRPr>
                    </a:p>
                  </a:txBody>
                  <a:tcPr marL="9525" marR="9525" marT="9525" marB="9525" anchor="ctr">
                    <a:lnL>
                      <a:noFill/>
                    </a:lnL>
                    <a:lnR>
                      <a:noFill/>
                    </a:lnR>
                    <a:lnT>
                      <a:noFill/>
                    </a:lnT>
                    <a:lnB>
                      <a:noFill/>
                    </a:lnB>
                    <a:lnTlToBr>
                      <a:noFill/>
                    </a:lnTlToBr>
                    <a:lnBlToTr>
                      <a:noFill/>
                    </a:lnBlToTr>
                    <a:noFill/>
                  </a:tcPr>
                </a:tc>
              </a:tr>
              <a:tr h="1140003">
                <a:tc>
                  <a:txBody>
                    <a:bodyPr/>
                    <a:p>
                      <a:pPr algn="l">
                        <a:lnSpc>
                          <a:spcPct val="115000"/>
                        </a:lnSpc>
                        <a:spcAft>
                          <a:spcPts val="0"/>
                        </a:spcAft>
                      </a:pPr>
                      <a:r>
                        <a:rPr b="1" dirty="0" sz="2400" i="0" kern="1200" kumimoji="0" lang="tr-TR">
                          <a:solidFill>
                            <a:srgbClr val="FF3399"/>
                          </a:solidFill>
                          <a:latin typeface="+mj-lt"/>
                          <a:ea typeface="+mn-ea"/>
                          <a:cs typeface="+mn-cs"/>
                        </a:rPr>
                        <a:t>Şehit Burak </a:t>
                      </a:r>
                      <a:r>
                        <a:rPr b="1" dirty="0" sz="2400" i="0" kern="1200" kumimoji="0" lang="tr-TR" err="1">
                          <a:solidFill>
                            <a:srgbClr val="FF3399"/>
                          </a:solidFill>
                          <a:latin typeface="+mj-lt"/>
                          <a:ea typeface="+mn-ea"/>
                          <a:cs typeface="+mn-cs"/>
                        </a:rPr>
                        <a:t>Cantürk</a:t>
                      </a:r>
                      <a:r>
                        <a:rPr b="1" dirty="0" sz="2400" i="0" kern="1200" kumimoji="0" lang="tr-TR">
                          <a:solidFill>
                            <a:srgbClr val="FF3399"/>
                          </a:solidFill>
                          <a:latin typeface="+mj-lt"/>
                          <a:ea typeface="+mn-ea"/>
                          <a:cs typeface="+mn-cs"/>
                        </a:rPr>
                        <a:t> M.T.A.L.</a:t>
                      </a:r>
                      <a:r>
                        <a:rPr b="1" dirty="0" sz="2400" i="0" kern="1200" kumimoji="0" lang="tr-TR">
                          <a:solidFill>
                            <a:srgbClr val="FF3399"/>
                          </a:solidFill>
                          <a:latin typeface="Calibri"/>
                          <a:ea typeface="+mn-ea"/>
                          <a:cs typeface="Times New Roman"/>
                        </a:rPr>
                        <a:t>(</a:t>
                      </a:r>
                      <a:r>
                        <a:rPr b="1" dirty="0" sz="2400" lang="tr-TR">
                          <a:solidFill>
                            <a:srgbClr val="FF3399"/>
                          </a:solidFill>
                          <a:latin typeface="Calibri"/>
                          <a:ea typeface="Times New Roman"/>
                          <a:cs typeface="Times New Roman"/>
                        </a:rPr>
                        <a:t>Vali</a:t>
                      </a:r>
                      <a:r>
                        <a:rPr baseline="0" b="1" dirty="0" sz="2400" lang="tr-TR">
                          <a:solidFill>
                            <a:srgbClr val="FF3399"/>
                          </a:solidFill>
                          <a:latin typeface="Calibri"/>
                          <a:ea typeface="Times New Roman"/>
                          <a:cs typeface="Times New Roman"/>
                        </a:rPr>
                        <a:t> </a:t>
                      </a:r>
                      <a:r>
                        <a:rPr b="1" dirty="0" sz="2400" lang="tr-TR">
                          <a:solidFill>
                            <a:srgbClr val="FF3399"/>
                          </a:solidFill>
                          <a:latin typeface="Calibri"/>
                          <a:ea typeface="Times New Roman"/>
                          <a:cs typeface="Times New Roman"/>
                        </a:rPr>
                        <a:t>Erol Çakır Çok </a:t>
                      </a:r>
                      <a:r>
                        <a:rPr b="1" dirty="0" sz="2400" lang="tr-TR" err="1">
                          <a:solidFill>
                            <a:srgbClr val="FF3399"/>
                          </a:solidFill>
                          <a:latin typeface="Calibri"/>
                          <a:ea typeface="Times New Roman"/>
                          <a:cs typeface="Times New Roman"/>
                        </a:rPr>
                        <a:t>Prog</a:t>
                      </a:r>
                      <a:r>
                        <a:rPr b="1" dirty="0" sz="2400" lang="tr-TR">
                          <a:solidFill>
                            <a:srgbClr val="FF3399"/>
                          </a:solidFill>
                          <a:latin typeface="Calibri"/>
                          <a:ea typeface="Times New Roman"/>
                          <a:cs typeface="Times New Roman"/>
                        </a:rPr>
                        <a:t> A.L.)</a:t>
                      </a:r>
                      <a:r>
                        <a:rPr b="1" dirty="0" sz="2400" i="0" kern="1200" kumimoji="0" lang="tr-TR">
                          <a:solidFill>
                            <a:srgbClr val="FF3399"/>
                          </a:solidFill>
                          <a:latin typeface="+mn-lt"/>
                          <a:ea typeface="+mn-ea"/>
                          <a:cs typeface="+mn-cs"/>
                        </a:rPr>
                        <a:t> </a:t>
                      </a:r>
                    </a:p>
                    <a:p>
                      <a:pPr algn="l">
                        <a:lnSpc>
                          <a:spcPct val="115000"/>
                        </a:lnSpc>
                        <a:spcAft>
                          <a:spcPts val="0"/>
                        </a:spcAft>
                      </a:pPr>
                      <a:r>
                        <a:rPr b="0" dirty="0" sz="2000" i="0" kern="1200" kumimoji="0" lang="tr-TR">
                          <a:solidFill>
                            <a:srgbClr val="FFFF00"/>
                          </a:solidFill>
                          <a:latin typeface="+mj-lt"/>
                          <a:ea typeface="+mn-ea"/>
                          <a:cs typeface="+mn-cs"/>
                        </a:rPr>
                        <a:t>Bilişim Teknolojileri- Büro Yönetimi-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Muhasebe ve Finansman-</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Pazarlama ve Perakende</a:t>
                      </a:r>
                      <a:endParaRPr b="0" dirty="0" sz="2000" lang="tr-TR">
                        <a:solidFill>
                          <a:srgbClr val="FFFF00"/>
                        </a:solidFill>
                        <a:latin typeface="+mj-lt"/>
                        <a:ea typeface="Calibri"/>
                        <a:cs typeface="Times New Roman"/>
                      </a:endParaRPr>
                    </a:p>
                  </a:txBody>
                  <a:tcPr marL="9525" marR="9525" marT="9525" marB="9525" anchor="ctr">
                    <a:lnL>
                      <a:noFill/>
                    </a:lnL>
                    <a:lnR>
                      <a:noFill/>
                    </a:lnR>
                    <a:lnT>
                      <a:noFill/>
                    </a:lnT>
                    <a:lnB>
                      <a:noFill/>
                    </a:lnB>
                    <a:lnTlToBr>
                      <a:noFill/>
                    </a:lnTlToBr>
                    <a:lnBlToTr>
                      <a:noFill/>
                    </a:lnBlToTr>
                    <a:noFill/>
                  </a:tcPr>
                </a:tc>
              </a:tr>
              <a:tr h="1140003">
                <a:tc>
                  <a:txBody>
                    <a:bodyPr/>
                    <a:p>
                      <a:pPr algn="l" defTabSz="914400" eaLnBrk="1" fontAlgn="auto" hangingPunct="1" indent="0" latinLnBrk="0" marL="0" marR="0" rtl="0">
                        <a:lnSpc>
                          <a:spcPct val="115000"/>
                        </a:lnSpc>
                        <a:spcBef>
                          <a:spcPts val="0"/>
                        </a:spcBef>
                        <a:spcAft>
                          <a:spcPts val="0"/>
                        </a:spcAft>
                        <a:buClrTx/>
                        <a:buSzTx/>
                        <a:buFontTx/>
                        <a:buNone/>
                      </a:pPr>
                      <a:r>
                        <a:rPr b="1" dirty="0" sz="2400" lang="tr-TR">
                          <a:solidFill>
                            <a:srgbClr val="FF3399"/>
                          </a:solidFill>
                          <a:latin typeface="Calibri"/>
                          <a:ea typeface="Times New Roman"/>
                          <a:cs typeface="Times New Roman"/>
                        </a:rPr>
                        <a:t>Yakacık </a:t>
                      </a:r>
                      <a:r>
                        <a:rPr b="1" dirty="0" sz="2400" i="0" kern="1200" kumimoji="0" lang="tr-TR" u="sng">
                          <a:solidFill>
                            <a:srgbClr val="FF3399"/>
                          </a:solidFill>
                          <a:latin typeface="+mj-lt"/>
                          <a:ea typeface="+mn-ea"/>
                          <a:cs typeface="+mn-cs"/>
                        </a:rPr>
                        <a:t>M.T.A.L</a:t>
                      </a:r>
                      <a:r>
                        <a:rPr b="1" dirty="0" sz="2400" i="0" kern="1200" kumimoji="0" lang="tr-TR" u="sng">
                          <a:solidFill>
                            <a:srgbClr val="FF0000"/>
                          </a:solidFill>
                          <a:latin typeface="+mj-lt"/>
                          <a:ea typeface="+mn-ea"/>
                          <a:cs typeface="+mn-cs"/>
                        </a:rPr>
                        <a:t>. </a:t>
                      </a:r>
                      <a:r>
                        <a:rPr b="0" dirty="0" sz="2000" i="0" kern="1200" kumimoji="0" lang="tr-TR" strike="noStrike" u="sng">
                          <a:solidFill>
                            <a:srgbClr val="FFFF00"/>
                          </a:solidFill>
                          <a:effectLst/>
                          <a:latin typeface="+mj-lt"/>
                          <a:ea typeface="+mn-ea"/>
                          <a:cs typeface="+mn-cs"/>
                          <a:hlinkClick r:id="rId1"/>
                        </a:rPr>
                        <a:t>Biyomedikal Cihaz Teknolojisi</a:t>
                      </a:r>
                      <a:r>
                        <a:rPr b="0" dirty="0" sz="2000" i="0" kern="1200" kumimoji="0" lang="tr-TR" strike="noStrike" u="sng">
                          <a:solidFill>
                            <a:srgbClr val="FFFF00"/>
                          </a:solidFill>
                          <a:effectLst/>
                          <a:latin typeface="+mj-lt"/>
                          <a:ea typeface="+mn-ea"/>
                          <a:cs typeface="+mn-cs"/>
                        </a:rPr>
                        <a:t>-</a:t>
                      </a:r>
                      <a:r>
                        <a:rPr b="0" dirty="0" sz="2000" i="0" kern="1200" kumimoji="0" lang="tr-TR" strike="noStrike" u="sng">
                          <a:solidFill>
                            <a:srgbClr val="FFFF00"/>
                          </a:solidFill>
                          <a:effectLst/>
                          <a:latin typeface="+mj-lt"/>
                          <a:ea typeface="+mn-ea"/>
                          <a:cs typeface="+mn-cs"/>
                          <a:hlinkClick r:id="rId2"/>
                        </a:rPr>
                        <a:t>Kimya </a:t>
                      </a:r>
                      <a:r>
                        <a:rPr b="0" dirty="0" sz="2000" i="0" kern="1200" kumimoji="0" lang="tr-TR" strike="noStrike" u="none">
                          <a:solidFill>
                            <a:srgbClr val="FFFF00"/>
                          </a:solidFill>
                          <a:effectLst/>
                          <a:latin typeface="+mj-lt"/>
                          <a:ea typeface="+mn-ea"/>
                          <a:cs typeface="+mn-cs"/>
                          <a:hlinkClick r:id="rId2"/>
                        </a:rPr>
                        <a:t>Teknolojisi</a:t>
                      </a:r>
                      <a:r>
                        <a:rPr b="0" dirty="0" sz="2000" i="0" kern="1200" kumimoji="0" lang="tr-TR" strike="noStrike" u="none">
                          <a:solidFill>
                            <a:srgbClr val="FFFF00"/>
                          </a:solidFill>
                          <a:effectLst/>
                          <a:latin typeface="+mj-lt"/>
                          <a:ea typeface="+mn-ea"/>
                          <a:cs typeface="+mn-cs"/>
                        </a:rPr>
                        <a:t>-</a:t>
                      </a:r>
                      <a:r>
                        <a:rPr b="0" dirty="0" sz="2000" i="0" kern="1200" kumimoji="0" lang="tr-TR" u="none">
                          <a:solidFill>
                            <a:srgbClr val="FFFF00"/>
                          </a:solidFill>
                          <a:latin typeface="+mj-lt"/>
                          <a:ea typeface="+mn-ea"/>
                          <a:cs typeface="+mn-cs"/>
                        </a:rPr>
                        <a:t>Mobilya </a:t>
                      </a:r>
                      <a:r>
                        <a:rPr b="0" dirty="0" sz="2000" i="0" kern="1200" kumimoji="0" lang="tr-TR">
                          <a:solidFill>
                            <a:srgbClr val="FFFF00"/>
                          </a:solidFill>
                          <a:latin typeface="+mj-lt"/>
                          <a:ea typeface="+mn-ea"/>
                          <a:cs typeface="+mn-cs"/>
                        </a:rPr>
                        <a:t>ve İç Mekan Tasarımı-</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Bilişim Teknolojileri-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Makine Teknolojisi-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Metal Teknolojisi-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Elektrik Elektronik Teknolojisi-</a:t>
                      </a:r>
                      <a:r>
                        <a:rPr b="0" dirty="0" sz="2000" i="0" kern="1200" kumimoji="0" lang="tr-TR" strike="noStrike" u="none">
                          <a:solidFill>
                            <a:srgbClr val="FFFF00"/>
                          </a:solidFill>
                          <a:effectLst/>
                          <a:latin typeface="+mj-lt"/>
                          <a:ea typeface="+mn-ea"/>
                          <a:cs typeface="+mn-cs"/>
                        </a:rPr>
                        <a:t>Tesisat</a:t>
                      </a:r>
                      <a:r>
                        <a:rPr baseline="0" b="0" dirty="0" sz="2000" i="0" kern="1200" kumimoji="0" lang="tr-TR" strike="noStrike" u="none">
                          <a:solidFill>
                            <a:srgbClr val="FFFF00"/>
                          </a:solidFill>
                          <a:effectLst/>
                          <a:latin typeface="+mj-lt"/>
                          <a:ea typeface="+mn-ea"/>
                          <a:cs typeface="+mn-cs"/>
                        </a:rPr>
                        <a:t> </a:t>
                      </a:r>
                      <a:r>
                        <a:rPr b="0" dirty="0" sz="2000" i="0" kern="1200" kumimoji="0" lang="tr-TR">
                          <a:solidFill>
                            <a:srgbClr val="FFFF00"/>
                          </a:solidFill>
                          <a:latin typeface="+mj-lt"/>
                          <a:ea typeface="+mn-ea"/>
                          <a:cs typeface="+mn-cs"/>
                        </a:rPr>
                        <a:t>Teknolojisi</a:t>
                      </a:r>
                      <a:endParaRPr b="0" dirty="0" sz="2000" i="0" kern="1200" kumimoji="0" lang="tr-TR" u="sng">
                        <a:solidFill>
                          <a:srgbClr val="FFFF00"/>
                        </a:solidFill>
                        <a:effectLst/>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bl>
          </a:graphicData>
        </a:graphic>
      </p:graphicFrame>
      <p:sp>
        <p:nvSpPr>
          <p:cNvPr id="1048695" name="4 Dikdörtgen"/>
          <p:cNvSpPr/>
          <p:nvPr/>
        </p:nvSpPr>
        <p:spPr>
          <a:xfrm>
            <a:off x="827584" y="313492"/>
            <a:ext cx="7560840" cy="523220"/>
          </a:xfrm>
          <a:prstGeom prst="rect"/>
        </p:spPr>
        <p:txBody>
          <a:bodyPr wrap="square">
            <a:spAutoFit/>
          </a:bodyPr>
          <a:p>
            <a:r>
              <a:rPr b="1" dirty="0" sz="2800" lang="tr-TR" u="sng">
                <a:solidFill>
                  <a:srgbClr val="FF0000"/>
                </a:solidFill>
                <a:latin typeface="+mj-lt"/>
              </a:rPr>
              <a:t>MESLEKİ VE TEKNİK ANADOLU LİSELERİ </a:t>
            </a:r>
            <a:r>
              <a:rPr b="1" dirty="0" lang="tr-TR" u="sng">
                <a:solidFill>
                  <a:srgbClr val="FFC000"/>
                </a:solidFill>
                <a:latin typeface="+mj-lt"/>
              </a:rPr>
              <a:t>(E-5 üstü)</a:t>
            </a:r>
            <a:endParaRPr dirty="0" lang="tr-TR" u="sng">
              <a:solidFill>
                <a:srgbClr val="FFC000"/>
              </a:solidFill>
              <a:latin typeface="+mj-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graphicFrame>
        <p:nvGraphicFramePr>
          <p:cNvPr id="4194324" name="3 Tablo"/>
          <p:cNvGraphicFramePr>
            <a:graphicFrameLocks noGrp="1"/>
          </p:cNvGraphicFramePr>
          <p:nvPr/>
        </p:nvGraphicFramePr>
        <p:xfrm>
          <a:off x="611560" y="799678"/>
          <a:ext cx="8064896" cy="5581650"/>
        </p:xfrm>
        <a:graphic>
          <a:graphicData uri="http://schemas.openxmlformats.org/drawingml/2006/table">
            <a:tbl>
              <a:tblPr/>
              <a:tblGrid>
                <a:gridCol w="8064896"/>
              </a:tblGrid>
              <a:tr h="917380">
                <a:tc>
                  <a:txBody>
                    <a:bodyPr/>
                    <a:p>
                      <a:r>
                        <a:rPr b="0" dirty="0" sz="2000" i="0" kern="1200" kumimoji="0" lang="tr-TR" err="1" strike="noStrike" u="sng">
                          <a:solidFill>
                            <a:srgbClr val="FF3399"/>
                          </a:solidFill>
                          <a:latin typeface="+mn-lt"/>
                          <a:ea typeface="+mn-ea"/>
                          <a:cs typeface="+mn-cs"/>
                        </a:rPr>
                        <a:t>Mediha</a:t>
                      </a:r>
                      <a:r>
                        <a:rPr b="0" dirty="0" sz="2000" i="0" kern="1200" kumimoji="0" lang="tr-TR" strike="noStrike" u="sng">
                          <a:solidFill>
                            <a:srgbClr val="FF3399"/>
                          </a:solidFill>
                          <a:latin typeface="+mn-lt"/>
                          <a:ea typeface="+mn-ea"/>
                          <a:cs typeface="+mn-cs"/>
                        </a:rPr>
                        <a:t> </a:t>
                      </a:r>
                      <a:r>
                        <a:rPr b="0" dirty="0" sz="2000" i="0" kern="1200" kumimoji="0" lang="tr-TR" err="1" strike="noStrike" u="sng">
                          <a:solidFill>
                            <a:srgbClr val="FF3399"/>
                          </a:solidFill>
                          <a:latin typeface="+mn-lt"/>
                          <a:ea typeface="+mn-ea"/>
                          <a:cs typeface="+mn-cs"/>
                        </a:rPr>
                        <a:t>Engizer</a:t>
                      </a:r>
                      <a:r>
                        <a:rPr b="0" dirty="0" sz="2000" i="0" kern="1200" kumimoji="0" lang="tr-TR" strike="noStrike" u="sng">
                          <a:solidFill>
                            <a:srgbClr val="FF3399"/>
                          </a:solidFill>
                          <a:latin typeface="+mn-lt"/>
                          <a:ea typeface="+mn-ea"/>
                          <a:cs typeface="+mn-cs"/>
                        </a:rPr>
                        <a:t> Mesleki ve Teknik Anadolu Lisesi</a:t>
                      </a:r>
                    </a:p>
                    <a:p>
                      <a:pPr>
                        <a:lnSpc>
                          <a:spcPct val="100000"/>
                        </a:lnSpc>
                      </a:pPr>
                      <a:r>
                        <a:rPr b="0" dirty="0" sz="2000" i="0" kern="1200" kumimoji="0" lang="tr-TR">
                          <a:solidFill>
                            <a:srgbClr val="FFFF00"/>
                          </a:solidFill>
                          <a:latin typeface="+mj-lt"/>
                          <a:ea typeface="+mn-ea"/>
                          <a:cs typeface="+mn-cs"/>
                        </a:rPr>
                        <a:t>Elektrik - Elektronik Teknolojisi-  Mobilya ve İç Mekan Tasarımı-</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Motorlu Araçlar Teknolojisi-</a:t>
                      </a:r>
                      <a:r>
                        <a:rPr baseline="0" b="0" dirty="0" sz="2000" i="0" kern="1200" kumimoji="0" lang="tr-TR">
                          <a:solidFill>
                            <a:srgbClr val="FFFF00"/>
                          </a:solidFill>
                          <a:latin typeface="+mj-lt"/>
                          <a:ea typeface="+mn-ea"/>
                          <a:cs typeface="+mn-cs"/>
                        </a:rPr>
                        <a:t> Fiziki İyileştirmeler</a:t>
                      </a:r>
                      <a:endParaRPr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914779">
                <a:tc>
                  <a:txBody>
                    <a:bodyPr/>
                    <a:p>
                      <a:r>
                        <a:rPr b="0" dirty="0" sz="2000" i="0" kern="1200" kumimoji="0" lang="tr-TR" strike="noStrike" u="sng">
                          <a:solidFill>
                            <a:srgbClr val="FF3399"/>
                          </a:solidFill>
                          <a:latin typeface="+mn-lt"/>
                          <a:ea typeface="+mn-ea"/>
                          <a:cs typeface="+mn-cs"/>
                        </a:rPr>
                        <a:t>Küçükyalı Mesleki ve Teknik Anadolu Lisesi</a:t>
                      </a:r>
                    </a:p>
                    <a:p>
                      <a:pPr algn="l" defTabSz="914400" eaLnBrk="1" fontAlgn="auto" hangingPunct="1" indent="0" latinLnBrk="0" marL="0" marR="0" rtl="0">
                        <a:lnSpc>
                          <a:spcPct val="100000"/>
                        </a:lnSpc>
                        <a:spcBef>
                          <a:spcPts val="0"/>
                        </a:spcBef>
                        <a:spcAft>
                          <a:spcPts val="0"/>
                        </a:spcAft>
                        <a:buClrTx/>
                        <a:buSzTx/>
                        <a:buFontTx/>
                        <a:buNone/>
                      </a:pPr>
                      <a:r>
                        <a:rPr b="0" dirty="0" sz="2000" i="0" kern="1200" kumimoji="0" lang="tr-TR">
                          <a:solidFill>
                            <a:srgbClr val="FFFF00"/>
                          </a:solidFill>
                          <a:latin typeface="+mj-lt"/>
                          <a:ea typeface="+mn-ea"/>
                          <a:cs typeface="+mn-cs"/>
                        </a:rPr>
                        <a:t>Bilişim Teknolojileri-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Makine Teknolojisi-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Metal Teknolojisi-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Elektrik Elektronik Teknolojisi-Tasarım</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Teknolojisi</a:t>
                      </a:r>
                      <a:endParaRPr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914779">
                <a:tc>
                  <a:txBody>
                    <a:bodyPr/>
                    <a:p>
                      <a:r>
                        <a:rPr b="0" dirty="0" sz="2000" i="0" kern="1200" kumimoji="0" lang="fi-FI" strike="noStrike" u="sng">
                          <a:solidFill>
                            <a:srgbClr val="FF3399"/>
                          </a:solidFill>
                          <a:latin typeface="+mn-lt"/>
                          <a:ea typeface="+mn-ea"/>
                          <a:cs typeface="+mn-cs"/>
                        </a:rPr>
                        <a:t>Handan Hayrettin Yelkikanat Mesleki Ve Teknik Anadolu Lisesi</a:t>
                      </a:r>
                    </a:p>
                    <a:p>
                      <a:pPr algn="l" defTabSz="914400" eaLnBrk="1" fontAlgn="auto" hangingPunct="1" indent="0" latinLnBrk="0" marL="0" marR="0" rtl="0">
                        <a:lnSpc>
                          <a:spcPct val="100000"/>
                        </a:lnSpc>
                        <a:spcBef>
                          <a:spcPts val="0"/>
                        </a:spcBef>
                        <a:spcAft>
                          <a:spcPts val="0"/>
                        </a:spcAft>
                        <a:buClrTx/>
                        <a:buSzTx/>
                        <a:buFontTx/>
                        <a:buNone/>
                      </a:pPr>
                      <a:r>
                        <a:rPr b="0" dirty="0" sz="2000" i="0" kern="1200" kumimoji="0" lang="tr-TR">
                          <a:solidFill>
                            <a:srgbClr val="FFFF00"/>
                          </a:solidFill>
                          <a:latin typeface="+mj-lt"/>
                          <a:ea typeface="+mn-ea"/>
                          <a:cs typeface="+mn-cs"/>
                        </a:rPr>
                        <a:t>Bilişim Teknolojileri- Çocuk Gelişimi ve Eğitimi -Gıda Teknolojisi-</a:t>
                      </a:r>
                      <a:r>
                        <a:rPr baseline="0" b="0" dirty="0" sz="2000" i="0" kern="1200" kumimoji="0" lang="tr-TR">
                          <a:solidFill>
                            <a:srgbClr val="FFFF00"/>
                          </a:solidFill>
                          <a:latin typeface="+mj-lt"/>
                          <a:ea typeface="+mn-ea"/>
                          <a:cs typeface="+mn-cs"/>
                        </a:rPr>
                        <a:t> Moda Tasarım</a:t>
                      </a:r>
                      <a:r>
                        <a:rPr b="0" dirty="0" sz="2000" i="0" kern="1200" kumimoji="0" lang="tr-TR">
                          <a:solidFill>
                            <a:srgbClr val="FFFF00"/>
                          </a:solidFill>
                          <a:latin typeface="+mj-lt"/>
                          <a:ea typeface="+mn-ea"/>
                          <a:cs typeface="+mn-cs"/>
                        </a:rPr>
                        <a:t> Teknolojileri-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Grafik ve Fotoğraf-</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Radyo-televizyon-</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Yiyecek İçecek Hizmetleri </a:t>
                      </a:r>
                      <a:endParaRPr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914779">
                <a:tc>
                  <a:txBody>
                    <a:bodyPr/>
                    <a:p>
                      <a:r>
                        <a:rPr b="0" dirty="0" sz="2000" i="0" kern="1200" kumimoji="0" lang="tr-TR" strike="noStrike" u="sng">
                          <a:solidFill>
                            <a:srgbClr val="FF3399"/>
                          </a:solidFill>
                          <a:latin typeface="+mn-lt"/>
                          <a:ea typeface="+mn-ea"/>
                          <a:cs typeface="+mn-cs"/>
                        </a:rPr>
                        <a:t>Mehmet Salih Bal Mesleki Ve Teknik Anadolu Lisesi</a:t>
                      </a:r>
                    </a:p>
                    <a:p>
                      <a:pPr algn="l" defTabSz="914400" eaLnBrk="1" fontAlgn="auto" hangingPunct="1" indent="0" latinLnBrk="0" marL="0" marR="0" rtl="0">
                        <a:lnSpc>
                          <a:spcPct val="100000"/>
                        </a:lnSpc>
                        <a:spcBef>
                          <a:spcPts val="0"/>
                        </a:spcBef>
                        <a:spcAft>
                          <a:spcPts val="0"/>
                        </a:spcAft>
                        <a:buClrTx/>
                        <a:buSzTx/>
                        <a:buFontTx/>
                        <a:buNone/>
                      </a:pPr>
                      <a:r>
                        <a:rPr b="0" dirty="0" sz="2000" i="0" kern="1200" kumimoji="0" lang="tr-TR">
                          <a:solidFill>
                            <a:srgbClr val="FFFF00"/>
                          </a:solidFill>
                          <a:latin typeface="+mj-lt"/>
                          <a:ea typeface="+mn-ea"/>
                          <a:cs typeface="+mn-cs"/>
                        </a:rPr>
                        <a:t>Bilişim Teknolojileri -Çocuk Gelişimi ve Eğitimi- Giyim Üretim Teknolojisi- Güzellik ve Saç Bakım Hizmetleri-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Yiyecek İçecek Hizmetleri</a:t>
                      </a:r>
                      <a:endParaRPr b="0"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1810890">
                <a:tc>
                  <a:txBody>
                    <a:bodyPr/>
                    <a:p>
                      <a:r>
                        <a:rPr b="0" dirty="0" sz="2000" i="0" kern="1200" kumimoji="0" lang="tr-TR" strike="noStrike" u="sng">
                          <a:solidFill>
                            <a:srgbClr val="FF3399"/>
                          </a:solidFill>
                          <a:latin typeface="+mn-lt"/>
                          <a:ea typeface="+mn-ea"/>
                          <a:cs typeface="+mn-cs"/>
                        </a:rPr>
                        <a:t>Küçükyalı Teknik Ve </a:t>
                      </a:r>
                      <a:r>
                        <a:rPr b="0" dirty="0" sz="2000" i="0" kern="1200" kumimoji="0" lang="tr-TR" err="1" strike="noStrike" u="sng">
                          <a:solidFill>
                            <a:srgbClr val="FF3399"/>
                          </a:solidFill>
                          <a:latin typeface="+mn-lt"/>
                          <a:ea typeface="+mn-ea"/>
                          <a:cs typeface="+mn-cs"/>
                        </a:rPr>
                        <a:t>End</a:t>
                      </a:r>
                      <a:r>
                        <a:rPr b="0" dirty="0" sz="2000" i="0" kern="1200" kumimoji="0" lang="tr-TR" strike="noStrike" u="sng">
                          <a:solidFill>
                            <a:srgbClr val="FF3399"/>
                          </a:solidFill>
                          <a:latin typeface="+mn-lt"/>
                          <a:ea typeface="+mn-ea"/>
                          <a:cs typeface="+mn-cs"/>
                        </a:rPr>
                        <a:t>.Meslek Lisesi</a:t>
                      </a:r>
                    </a:p>
                    <a:p>
                      <a:pPr algn="l" defTabSz="914400" eaLnBrk="1" fontAlgn="auto" hangingPunct="1" indent="0" latinLnBrk="0" marL="0" marR="0" rtl="0">
                        <a:lnSpc>
                          <a:spcPct val="100000"/>
                        </a:lnSpc>
                        <a:spcBef>
                          <a:spcPts val="0"/>
                        </a:spcBef>
                        <a:spcAft>
                          <a:spcPts val="0"/>
                        </a:spcAft>
                        <a:buClrTx/>
                        <a:buSzTx/>
                        <a:buFontTx/>
                        <a:buNone/>
                      </a:pPr>
                      <a:r>
                        <a:rPr b="0" dirty="0" sz="2000" i="0" kern="1200" kumimoji="0" lang="tr-TR">
                          <a:solidFill>
                            <a:srgbClr val="FFFF00"/>
                          </a:solidFill>
                          <a:latin typeface="+mj-lt"/>
                          <a:ea typeface="+mn-ea"/>
                          <a:cs typeface="+mn-cs"/>
                        </a:rPr>
                        <a:t>Bilişim Teknolojileri- Büro Yönetimi-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Muhasebe ve Finansman-</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Pazarlama ve Perakende-Adalet</a:t>
                      </a:r>
                      <a:endParaRPr b="1" dirty="0" sz="2000" i="0" kern="1200" kumimoji="0" lang="tr-TR">
                        <a:solidFill>
                          <a:srgbClr val="FFFF00"/>
                        </a:solidFill>
                        <a:effectLst>
                          <a:outerShdw algn="tl" blurRad="38100" dir="2700000" dist="38100">
                            <a:srgbClr val="000000">
                              <a:alpha val="43137"/>
                            </a:srgbClr>
                          </a:outerShdw>
                        </a:effectLst>
                        <a:latin typeface="+mj-lt"/>
                        <a:ea typeface="+mn-ea"/>
                        <a:cs typeface="+mn-cs"/>
                      </a:endParaRPr>
                    </a:p>
                    <a:p>
                      <a:pPr algn="l" defTabSz="914400" eaLnBrk="1" fontAlgn="auto" hangingPunct="1" indent="0" latinLnBrk="0" marL="0" marR="0" rtl="0">
                        <a:lnSpc>
                          <a:spcPct val="100000"/>
                        </a:lnSpc>
                        <a:spcBef>
                          <a:spcPts val="0"/>
                        </a:spcBef>
                        <a:spcAft>
                          <a:spcPts val="0"/>
                        </a:spcAft>
                        <a:buClrTx/>
                        <a:buSzTx/>
                        <a:buFontTx/>
                        <a:buNone/>
                      </a:pP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*2021 den itibaren alan seçimi 9.sınıfın</a:t>
                      </a:r>
                      <a:r>
                        <a:rPr baseline="0"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başında</a:t>
                      </a: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a:t>
                      </a:r>
                      <a:r>
                        <a:rPr b="1" dirty="0" sz="2000" i="0" kern="1200" kumimoji="0" lang="tr-TR" err="1">
                          <a:solidFill>
                            <a:srgbClr val="002060"/>
                          </a:solidFill>
                          <a:effectLst>
                            <a:outerShdw algn="tl" blurRad="38100" dir="2700000" dist="38100">
                              <a:srgbClr val="000000">
                                <a:alpha val="43137"/>
                              </a:srgbClr>
                            </a:outerShdw>
                          </a:effectLst>
                          <a:latin typeface="+mj-lt"/>
                          <a:ea typeface="+mn-ea"/>
                          <a:cs typeface="+mn-cs"/>
                        </a:rPr>
                        <a:t>OBP’ye</a:t>
                      </a: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göre yapılacak.</a:t>
                      </a:r>
                    </a:p>
                    <a:p>
                      <a:pPr algn="l" defTabSz="914400" eaLnBrk="1" fontAlgn="auto" hangingPunct="1" indent="0" latinLnBrk="0" marL="0" marR="0" rtl="0">
                        <a:lnSpc>
                          <a:spcPct val="100000"/>
                        </a:lnSpc>
                        <a:spcBef>
                          <a:spcPts val="0"/>
                        </a:spcBef>
                        <a:spcAft>
                          <a:spcPts val="0"/>
                        </a:spcAft>
                        <a:buClrTx/>
                        <a:buSzTx/>
                        <a:buFontTx/>
                        <a:buNone/>
                      </a:pP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*Öğrencinin</a:t>
                      </a:r>
                      <a:r>
                        <a:rPr baseline="0"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a</a:t>
                      </a: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nne</a:t>
                      </a:r>
                      <a:r>
                        <a:rPr baseline="0"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a:t>
                      </a: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babasının mesleği,</a:t>
                      </a:r>
                      <a:r>
                        <a:rPr baseline="0"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kayıt olduğu okulda varsa öğrenci o bölümü seçebilecek.</a:t>
                      </a:r>
                      <a:endParaRPr b="1" dirty="0" sz="2000" kern="1200" kumimoji="0" lang="tr-TR">
                        <a:solidFill>
                          <a:srgbClr val="002060"/>
                        </a:solidFill>
                        <a:effectLst>
                          <a:outerShdw algn="tl" blurRad="38100" dir="2700000" dist="38100">
                            <a:srgbClr val="000000">
                              <a:alpha val="43137"/>
                            </a:srgbClr>
                          </a:outerShdw>
                        </a:effectLst>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bl>
          </a:graphicData>
        </a:graphic>
      </p:graphicFrame>
      <p:sp>
        <p:nvSpPr>
          <p:cNvPr id="1048696" name="Rectangle 1"/>
          <p:cNvSpPr>
            <a:spLocks noChangeArrowheads="1"/>
          </p:cNvSpPr>
          <p:nvPr/>
        </p:nvSpPr>
        <p:spPr bwMode="auto">
          <a:xfrm>
            <a:off x="715976" y="34171"/>
            <a:ext cx="7641707" cy="523220"/>
          </a:xfrm>
          <a:prstGeom prst="rect"/>
          <a:noFill/>
          <a:ln w="9525">
            <a:noFill/>
            <a:miter lim="800000"/>
            <a:headEnd/>
            <a:tailEnd/>
          </a:ln>
        </p:spPr>
        <p:txBody>
          <a:bodyPr anchor="ctr" wrap="none">
            <a:spAutoFit/>
          </a:bodyPr>
          <a:p>
            <a:pPr algn="ctr"/>
            <a:r>
              <a:rPr b="1" dirty="0" sz="2800" lang="tr-TR" u="sng">
                <a:solidFill>
                  <a:srgbClr val="FF0000"/>
                </a:solidFill>
                <a:latin typeface="+mj-lt"/>
              </a:rPr>
              <a:t>MESLEKİ VE TEKNİK ANADOLU LİSELERİ - </a:t>
            </a:r>
            <a:r>
              <a:rPr b="1" dirty="0" sz="2800" lang="tr-TR" u="sng">
                <a:solidFill>
                  <a:srgbClr val="FFFF00"/>
                </a:solidFill>
                <a:latin typeface="+mj-lt"/>
              </a:rPr>
              <a:t>MALTEPE</a:t>
            </a:r>
            <a:endParaRPr dirty="0" sz="2800" lang="tr-TR" u="sng">
              <a:solidFill>
                <a:srgbClr val="FFFF00"/>
              </a:solidFill>
              <a:latin typeface="+mj-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graphicFrame>
        <p:nvGraphicFramePr>
          <p:cNvPr id="4194325" name="3 Tablo"/>
          <p:cNvGraphicFramePr>
            <a:graphicFrameLocks noGrp="1"/>
          </p:cNvGraphicFramePr>
          <p:nvPr/>
        </p:nvGraphicFramePr>
        <p:xfrm>
          <a:off x="611559" y="485383"/>
          <a:ext cx="8064896" cy="6210300"/>
        </p:xfrm>
        <a:graphic>
          <a:graphicData uri="http://schemas.openxmlformats.org/drawingml/2006/table">
            <a:tbl>
              <a:tblPr/>
              <a:tblGrid>
                <a:gridCol w="8064896"/>
              </a:tblGrid>
              <a:tr h="864096">
                <a:tc>
                  <a:txBody>
                    <a:bodyPr/>
                    <a:p>
                      <a:r>
                        <a:rPr b="0" dirty="0" sz="2000" i="0" kern="1200" kumimoji="0" lang="tr-TR" strike="noStrike" u="sng">
                          <a:solidFill>
                            <a:srgbClr val="FF3399"/>
                          </a:solidFill>
                          <a:latin typeface="+mn-lt"/>
                          <a:ea typeface="+mn-ea"/>
                          <a:cs typeface="+mn-cs"/>
                        </a:rPr>
                        <a:t>Hasan </a:t>
                      </a:r>
                      <a:r>
                        <a:rPr b="0" dirty="0" sz="2000" i="0" kern="1200" kumimoji="0" lang="tr-TR" err="1" strike="noStrike" u="sng">
                          <a:solidFill>
                            <a:srgbClr val="FF3399"/>
                          </a:solidFill>
                          <a:latin typeface="+mn-lt"/>
                          <a:ea typeface="+mn-ea"/>
                          <a:cs typeface="+mn-cs"/>
                        </a:rPr>
                        <a:t>Şadoğlu</a:t>
                      </a:r>
                      <a:r>
                        <a:rPr b="0" dirty="0" sz="2000" i="0" kern="1200" kumimoji="0" lang="tr-TR" strike="noStrike" u="sng">
                          <a:solidFill>
                            <a:srgbClr val="FF3399"/>
                          </a:solidFill>
                          <a:latin typeface="+mn-lt"/>
                          <a:ea typeface="+mn-ea"/>
                          <a:cs typeface="+mn-cs"/>
                        </a:rPr>
                        <a:t> Mesleki Ve Teknik Anadolu Lisesi</a:t>
                      </a:r>
                    </a:p>
                    <a:p>
                      <a:pPr>
                        <a:lnSpc>
                          <a:spcPct val="100000"/>
                        </a:lnSpc>
                      </a:pPr>
                      <a:r>
                        <a:rPr b="0" dirty="0" sz="2000" i="0" kern="1200" kumimoji="0" lang="tr-TR">
                          <a:solidFill>
                            <a:srgbClr val="FFFF00"/>
                          </a:solidFill>
                          <a:latin typeface="+mj-lt"/>
                          <a:ea typeface="+mn-ea"/>
                          <a:cs typeface="+mn-cs"/>
                        </a:rPr>
                        <a:t>Elektrik - Elektronik Teknolojisi-  Mobilya ve İç Mekan Tasarımı-</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Motorlu Araçlar Teknolojisi-</a:t>
                      </a:r>
                      <a:r>
                        <a:rPr baseline="0" b="0" dirty="0" sz="2000" i="0" kern="1200" kumimoji="0" lang="tr-TR">
                          <a:solidFill>
                            <a:srgbClr val="FFFF00"/>
                          </a:solidFill>
                          <a:latin typeface="+mj-lt"/>
                          <a:ea typeface="+mn-ea"/>
                          <a:cs typeface="+mn-cs"/>
                        </a:rPr>
                        <a:t> Fiziki İyileştirmeler</a:t>
                      </a:r>
                      <a:endParaRPr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794742">
                <a:tc>
                  <a:txBody>
                    <a:bodyPr/>
                    <a:p>
                      <a:r>
                        <a:rPr b="0" dirty="0" sz="2000" i="0" kern="1200" kumimoji="0" lang="tr-TR" strike="noStrike" u="sng">
                          <a:solidFill>
                            <a:srgbClr val="FF3399"/>
                          </a:solidFill>
                          <a:latin typeface="+mn-lt"/>
                          <a:ea typeface="+mn-ea"/>
                          <a:cs typeface="+mn-cs"/>
                        </a:rPr>
                        <a:t>Maltepe Cevizli Mesleki Teknik Ve Anadolu Lisesi</a:t>
                      </a:r>
                    </a:p>
                    <a:p>
                      <a:pPr algn="l" defTabSz="914400" eaLnBrk="1" fontAlgn="auto" hangingPunct="1" indent="0" latinLnBrk="0" marL="0" marR="0" rtl="0">
                        <a:lnSpc>
                          <a:spcPct val="100000"/>
                        </a:lnSpc>
                        <a:spcBef>
                          <a:spcPts val="0"/>
                        </a:spcBef>
                        <a:spcAft>
                          <a:spcPts val="0"/>
                        </a:spcAft>
                        <a:buClrTx/>
                        <a:buSzTx/>
                        <a:buFontTx/>
                        <a:buNone/>
                      </a:pPr>
                      <a:r>
                        <a:rPr b="0" dirty="0" sz="2000" i="0" kern="1200" kumimoji="0" lang="tr-TR">
                          <a:solidFill>
                            <a:srgbClr val="FFFF00"/>
                          </a:solidFill>
                          <a:latin typeface="+mj-lt"/>
                          <a:ea typeface="+mn-ea"/>
                          <a:cs typeface="+mn-cs"/>
                        </a:rPr>
                        <a:t>Bilişim Teknolojileri-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Makine Teknolojisi-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Metal Teknolojisi-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Elektrik Elektronik Teknolojisi-Tasarım</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Teknolojisi</a:t>
                      </a:r>
                      <a:endParaRPr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869404">
                <a:tc>
                  <a:txBody>
                    <a:bodyPr/>
                    <a:p>
                      <a:r>
                        <a:rPr b="0" dirty="0" sz="2000" i="0" kern="1200" kumimoji="0" lang="tr-TR" strike="noStrike" u="sng">
                          <a:solidFill>
                            <a:srgbClr val="FF3399"/>
                          </a:solidFill>
                          <a:latin typeface="+mn-lt"/>
                          <a:ea typeface="+mn-ea"/>
                          <a:cs typeface="+mn-cs"/>
                        </a:rPr>
                        <a:t>Mehmet Salih Bal Mesleki Ve Teknik Anadolu Lisesi</a:t>
                      </a:r>
                    </a:p>
                    <a:p>
                      <a:pPr algn="l" defTabSz="914400" eaLnBrk="1" fontAlgn="auto" hangingPunct="1" indent="0" latinLnBrk="0" marL="0" marR="0" rtl="0">
                        <a:lnSpc>
                          <a:spcPct val="100000"/>
                        </a:lnSpc>
                        <a:spcBef>
                          <a:spcPts val="0"/>
                        </a:spcBef>
                        <a:spcAft>
                          <a:spcPts val="0"/>
                        </a:spcAft>
                        <a:buClrTx/>
                        <a:buSzTx/>
                        <a:buFontTx/>
                        <a:buNone/>
                      </a:pPr>
                      <a:r>
                        <a:rPr b="0" dirty="0" sz="2000" i="0" kern="1200" kumimoji="0" lang="tr-TR">
                          <a:solidFill>
                            <a:srgbClr val="FFFF00"/>
                          </a:solidFill>
                          <a:latin typeface="+mj-lt"/>
                          <a:ea typeface="+mn-ea"/>
                          <a:cs typeface="+mn-cs"/>
                        </a:rPr>
                        <a:t>Bilişim Teknolojileri- Çocuk Gelişimi ve Eğitimi -Gıda Teknolojisi-</a:t>
                      </a:r>
                      <a:r>
                        <a:rPr baseline="0" b="0" dirty="0" sz="2000" i="0" kern="1200" kumimoji="0" lang="tr-TR">
                          <a:solidFill>
                            <a:srgbClr val="FFFF00"/>
                          </a:solidFill>
                          <a:latin typeface="+mj-lt"/>
                          <a:ea typeface="+mn-ea"/>
                          <a:cs typeface="+mn-cs"/>
                        </a:rPr>
                        <a:t> Moda Tasarım</a:t>
                      </a:r>
                      <a:r>
                        <a:rPr b="0" dirty="0" sz="2000" i="0" kern="1200" kumimoji="0" lang="tr-TR">
                          <a:solidFill>
                            <a:srgbClr val="FFFF00"/>
                          </a:solidFill>
                          <a:latin typeface="+mj-lt"/>
                          <a:ea typeface="+mn-ea"/>
                          <a:cs typeface="+mn-cs"/>
                        </a:rPr>
                        <a:t> Teknolojileri-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Grafik ve Fotoğraf-</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Radyo-televizyon-</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Yiyecek İçecek Hizmetleri </a:t>
                      </a:r>
                      <a:endParaRPr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512018">
                <a:tc>
                  <a:txBody>
                    <a:bodyPr/>
                    <a:p>
                      <a:r>
                        <a:rPr b="0" dirty="0" sz="2000" i="0" kern="1200" kumimoji="0" lang="tr-TR" strike="noStrike" u="sng">
                          <a:solidFill>
                            <a:srgbClr val="FF3399"/>
                          </a:solidFill>
                          <a:latin typeface="+mn-lt"/>
                          <a:ea typeface="+mn-ea"/>
                          <a:cs typeface="+mn-cs"/>
                        </a:rPr>
                        <a:t>Halit </a:t>
                      </a:r>
                      <a:r>
                        <a:rPr b="0" dirty="0" sz="2000" i="0" kern="1200" kumimoji="0" lang="tr-TR" err="1" strike="noStrike" u="sng">
                          <a:solidFill>
                            <a:srgbClr val="FF3399"/>
                          </a:solidFill>
                          <a:latin typeface="+mn-lt"/>
                          <a:ea typeface="+mn-ea"/>
                          <a:cs typeface="+mn-cs"/>
                        </a:rPr>
                        <a:t>Armay</a:t>
                      </a:r>
                      <a:r>
                        <a:rPr b="0" dirty="0" sz="2000" i="0" kern="1200" kumimoji="0" lang="tr-TR" strike="noStrike" u="sng">
                          <a:solidFill>
                            <a:srgbClr val="FF3399"/>
                          </a:solidFill>
                          <a:latin typeface="+mn-lt"/>
                          <a:ea typeface="+mn-ea"/>
                          <a:cs typeface="+mn-cs"/>
                        </a:rPr>
                        <a:t> Anadolu Lisesi</a:t>
                      </a:r>
                    </a:p>
                    <a:p>
                      <a:pPr algn="l" defTabSz="914400" eaLnBrk="1" fontAlgn="auto" hangingPunct="1" indent="0" latinLnBrk="0" marL="0" marR="0" rtl="0">
                        <a:lnSpc>
                          <a:spcPct val="100000"/>
                        </a:lnSpc>
                        <a:spcBef>
                          <a:spcPts val="0"/>
                        </a:spcBef>
                        <a:spcAft>
                          <a:spcPts val="0"/>
                        </a:spcAft>
                        <a:buClrTx/>
                        <a:buSzTx/>
                        <a:buFontTx/>
                        <a:buNone/>
                      </a:pPr>
                      <a:r>
                        <a:rPr b="0" dirty="0" sz="2000" i="0" kern="1200" kumimoji="0" lang="tr-TR">
                          <a:solidFill>
                            <a:srgbClr val="FFFF00"/>
                          </a:solidFill>
                          <a:latin typeface="+mj-lt"/>
                          <a:ea typeface="+mn-ea"/>
                          <a:cs typeface="+mn-cs"/>
                        </a:rPr>
                        <a:t>Çocuk Gelişimi ve Eğitimi- Grafik ve Fotoğraf-</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Yiyecek İçecek Hizmetleri </a:t>
                      </a:r>
                      <a:endParaRPr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891480">
                <a:tc>
                  <a:txBody>
                    <a:bodyPr/>
                    <a:p>
                      <a:r>
                        <a:rPr b="0" dirty="0" sz="2000" i="0" kern="1200" kumimoji="0" lang="tr-TR" strike="noStrike" u="sng">
                          <a:solidFill>
                            <a:srgbClr val="FF3399"/>
                          </a:solidFill>
                          <a:latin typeface="+mn-lt"/>
                          <a:ea typeface="+mn-ea"/>
                          <a:cs typeface="+mn-cs"/>
                        </a:rPr>
                        <a:t>Fatih Sultan Mehmet Mesleki Ve Teknik Anadolu Lisesi</a:t>
                      </a:r>
                    </a:p>
                    <a:p>
                      <a:pPr algn="l" defTabSz="914400" eaLnBrk="1" fontAlgn="auto" hangingPunct="1" indent="0" latinLnBrk="0" marL="0" marR="0" rtl="0">
                        <a:lnSpc>
                          <a:spcPct val="100000"/>
                        </a:lnSpc>
                        <a:spcBef>
                          <a:spcPts val="0"/>
                        </a:spcBef>
                        <a:spcAft>
                          <a:spcPts val="0"/>
                        </a:spcAft>
                        <a:buClrTx/>
                        <a:buSzTx/>
                        <a:buFontTx/>
                        <a:buNone/>
                      </a:pPr>
                      <a:r>
                        <a:rPr b="0" dirty="0" sz="2000" i="0" kern="1200" kumimoji="0" lang="tr-TR">
                          <a:solidFill>
                            <a:srgbClr val="FFFF00"/>
                          </a:solidFill>
                          <a:latin typeface="+mj-lt"/>
                          <a:ea typeface="+mn-ea"/>
                          <a:cs typeface="+mn-cs"/>
                        </a:rPr>
                        <a:t>Bilişim Teknolojileri -Çocuk Gelişimi ve Eğitimi- Giyim Üretim Teknolojisi- Güzellik ve Saç Bakım Hizmetleri-</a:t>
                      </a:r>
                      <a:r>
                        <a:rPr baseline="0" b="0" dirty="0" sz="2000" i="0" kern="1200" kumimoji="0" lang="tr-TR">
                          <a:solidFill>
                            <a:srgbClr val="FFFF00"/>
                          </a:solidFill>
                          <a:latin typeface="+mj-lt"/>
                          <a:ea typeface="+mn-ea"/>
                          <a:cs typeface="+mn-cs"/>
                        </a:rPr>
                        <a:t> </a:t>
                      </a:r>
                      <a:r>
                        <a:rPr b="0" dirty="0" sz="2000" i="0" kern="1200" kumimoji="0" lang="tr-TR">
                          <a:solidFill>
                            <a:srgbClr val="FFFF00"/>
                          </a:solidFill>
                          <a:latin typeface="+mj-lt"/>
                          <a:ea typeface="+mn-ea"/>
                          <a:cs typeface="+mn-cs"/>
                        </a:rPr>
                        <a:t>Yiyecek İçecek Hizmetleri</a:t>
                      </a:r>
                      <a:endParaRPr b="0" dirty="0" sz="2000" kern="1200" kumimoji="0" lang="tr-TR">
                        <a:solidFill>
                          <a:srgbClr val="FFFF00"/>
                        </a:solidFill>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r h="996050">
                <a:tc>
                  <a:txBody>
                    <a:bodyPr/>
                    <a:p>
                      <a:r>
                        <a:rPr b="0" dirty="0" sz="2000" i="0" kern="1200" kumimoji="0" lang="tr-TR" strike="noStrike" u="sng">
                          <a:solidFill>
                            <a:srgbClr val="FF3399"/>
                          </a:solidFill>
                          <a:latin typeface="+mn-lt"/>
                          <a:ea typeface="+mn-ea"/>
                          <a:cs typeface="+mn-cs"/>
                        </a:rPr>
                        <a:t>Maltepe Mesleki ve Teknik Anadolu Lisesi</a:t>
                      </a:r>
                    </a:p>
                    <a:p>
                      <a:r>
                        <a:rPr b="0" dirty="0" sz="2000" i="0" lang="tr-TR">
                          <a:solidFill>
                            <a:srgbClr val="FFFF00"/>
                          </a:solidFill>
                          <a:effectLst/>
                          <a:latin typeface="Arial" panose="020B0604020202020204" pitchFamily="34" charset="0"/>
                        </a:rPr>
                        <a:t>Bilişim Teknolojileri-</a:t>
                      </a:r>
                      <a:r>
                        <a:rPr b="0" dirty="0" sz="2000" i="0" lang="tr-TR">
                          <a:solidFill>
                            <a:srgbClr val="7B868F"/>
                          </a:solidFill>
                          <a:effectLst/>
                          <a:latin typeface="Arial" panose="020B0604020202020204" pitchFamily="34" charset="0"/>
                        </a:rPr>
                        <a:t> </a:t>
                      </a:r>
                      <a:r>
                        <a:rPr b="0" dirty="0" sz="2000" i="0" lang="tr-TR">
                          <a:solidFill>
                            <a:srgbClr val="FFFF00"/>
                          </a:solidFill>
                          <a:effectLst/>
                          <a:latin typeface="Arial" panose="020B0604020202020204" pitchFamily="34" charset="0"/>
                        </a:rPr>
                        <a:t>Çocuk Gelişimi ve Eğitimi-El Sanatları Teknolojisi</a:t>
                      </a:r>
                    </a:p>
                    <a:p>
                      <a:r>
                        <a:rPr b="1" dirty="0" sz="2000" i="0" lang="tr-TR">
                          <a:solidFill>
                            <a:srgbClr val="FFFF00"/>
                          </a:solidFill>
                          <a:effectLst/>
                          <a:latin typeface="Arial" panose="020B0604020202020204" pitchFamily="34" charset="0"/>
                        </a:rPr>
                        <a:t> </a:t>
                      </a:r>
                      <a:r>
                        <a:rPr b="0" dirty="0" sz="2000" i="0" lang="tr-TR">
                          <a:solidFill>
                            <a:srgbClr val="FFFF00"/>
                          </a:solidFill>
                          <a:effectLst/>
                          <a:latin typeface="Arial" panose="020B0604020202020204" pitchFamily="34" charset="0"/>
                        </a:rPr>
                        <a:t>Moda Tasarım Teknolojisi-Yiyecek İçecek Hizmetleri</a:t>
                      </a:r>
                    </a:p>
                    <a:p>
                      <a:pPr algn="l" defTabSz="914400" eaLnBrk="1" fontAlgn="auto" hangingPunct="1" indent="0" latinLnBrk="0" marL="0" marR="0" rtl="0">
                        <a:lnSpc>
                          <a:spcPct val="100000"/>
                        </a:lnSpc>
                        <a:spcBef>
                          <a:spcPts val="0"/>
                        </a:spcBef>
                        <a:spcAft>
                          <a:spcPts val="0"/>
                        </a:spcAft>
                        <a:buClrTx/>
                        <a:buSzTx/>
                        <a:buFontTx/>
                        <a:buNone/>
                      </a:pP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*2021 den itibaren alan seçimi 9.sınıfın</a:t>
                      </a:r>
                      <a:r>
                        <a:rPr baseline="0"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başında</a:t>
                      </a: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a:t>
                      </a:r>
                      <a:r>
                        <a:rPr b="1" dirty="0" sz="2000" i="0" kern="1200" kumimoji="0" lang="tr-TR" err="1">
                          <a:solidFill>
                            <a:srgbClr val="002060"/>
                          </a:solidFill>
                          <a:effectLst>
                            <a:outerShdw algn="tl" blurRad="38100" dir="2700000" dist="38100">
                              <a:srgbClr val="000000">
                                <a:alpha val="43137"/>
                              </a:srgbClr>
                            </a:outerShdw>
                          </a:effectLst>
                          <a:latin typeface="+mj-lt"/>
                          <a:ea typeface="+mn-ea"/>
                          <a:cs typeface="+mn-cs"/>
                        </a:rPr>
                        <a:t>OBP’ye</a:t>
                      </a: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göre yapılacak.</a:t>
                      </a:r>
                    </a:p>
                    <a:p>
                      <a:pPr algn="l" defTabSz="914400" eaLnBrk="1" fontAlgn="auto" hangingPunct="1" indent="0" latinLnBrk="0" marL="0" marR="0" rtl="0">
                        <a:lnSpc>
                          <a:spcPct val="100000"/>
                        </a:lnSpc>
                        <a:spcBef>
                          <a:spcPts val="0"/>
                        </a:spcBef>
                        <a:spcAft>
                          <a:spcPts val="0"/>
                        </a:spcAft>
                        <a:buClrTx/>
                        <a:buSzTx/>
                        <a:buFontTx/>
                        <a:buNone/>
                      </a:pP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*Öğrencinin</a:t>
                      </a:r>
                      <a:r>
                        <a:rPr baseline="0"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a</a:t>
                      </a: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nne</a:t>
                      </a:r>
                      <a:r>
                        <a:rPr baseline="0"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a:t>
                      </a:r>
                      <a:r>
                        <a:rPr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babasının mesleği,</a:t>
                      </a:r>
                      <a:r>
                        <a:rPr baseline="0" b="1" dirty="0" sz="2000" i="0" kern="1200" kumimoji="0" lang="tr-TR">
                          <a:solidFill>
                            <a:srgbClr val="002060"/>
                          </a:solidFill>
                          <a:effectLst>
                            <a:outerShdw algn="tl" blurRad="38100" dir="2700000" dist="38100">
                              <a:srgbClr val="000000">
                                <a:alpha val="43137"/>
                              </a:srgbClr>
                            </a:outerShdw>
                          </a:effectLst>
                          <a:latin typeface="+mj-lt"/>
                          <a:ea typeface="+mn-ea"/>
                          <a:cs typeface="+mn-cs"/>
                        </a:rPr>
                        <a:t> kayıt olduğu okulda varsa öğrenci o bölümü seçebilecek.</a:t>
                      </a:r>
                      <a:endParaRPr b="1" dirty="0" sz="2000" kern="1200" kumimoji="0" lang="tr-TR">
                        <a:solidFill>
                          <a:srgbClr val="002060"/>
                        </a:solidFill>
                        <a:effectLst>
                          <a:outerShdw algn="tl" blurRad="38100" dir="2700000" dist="38100">
                            <a:srgbClr val="000000">
                              <a:alpha val="43137"/>
                            </a:srgbClr>
                          </a:outerShdw>
                        </a:effectLst>
                        <a:latin typeface="+mj-lt"/>
                        <a:ea typeface="+mn-ea"/>
                        <a:cs typeface="+mn-cs"/>
                      </a:endParaRPr>
                    </a:p>
                  </a:txBody>
                  <a:tcPr marL="9525" marR="9525" marT="9525" marB="9525" anchor="ctr">
                    <a:lnL>
                      <a:noFill/>
                    </a:lnL>
                    <a:lnR>
                      <a:noFill/>
                    </a:lnR>
                    <a:lnT>
                      <a:noFill/>
                    </a:lnT>
                    <a:lnB>
                      <a:noFill/>
                    </a:lnB>
                    <a:lnTlToBr>
                      <a:noFill/>
                    </a:lnTlToBr>
                    <a:lnBlToTr>
                      <a:noFill/>
                    </a:lnBlToTr>
                    <a:noFill/>
                  </a:tcPr>
                </a:tc>
              </a:tr>
            </a:tbl>
          </a:graphicData>
        </a:graphic>
      </p:graphicFrame>
      <p:sp>
        <p:nvSpPr>
          <p:cNvPr id="1048697" name="Rectangle 1"/>
          <p:cNvSpPr>
            <a:spLocks noChangeArrowheads="1"/>
          </p:cNvSpPr>
          <p:nvPr/>
        </p:nvSpPr>
        <p:spPr bwMode="auto">
          <a:xfrm>
            <a:off x="323528" y="-37837"/>
            <a:ext cx="8352927" cy="523220"/>
          </a:xfrm>
          <a:prstGeom prst="rect"/>
          <a:noFill/>
          <a:ln w="9525">
            <a:noFill/>
            <a:miter lim="800000"/>
            <a:headEnd/>
            <a:tailEnd/>
          </a:ln>
        </p:spPr>
        <p:txBody>
          <a:bodyPr anchor="ctr" wrap="square">
            <a:spAutoFit/>
          </a:bodyPr>
          <a:p>
            <a:pPr algn="ctr"/>
            <a:r>
              <a:rPr b="1" dirty="0" sz="2800" lang="tr-TR" u="sng">
                <a:solidFill>
                  <a:srgbClr val="FF0000"/>
                </a:solidFill>
                <a:latin typeface="+mj-lt"/>
              </a:rPr>
              <a:t>MESLEKİ VE TEKNİK ANADOLU LİSELERİ - </a:t>
            </a:r>
            <a:r>
              <a:rPr b="1" dirty="0" sz="2800" lang="tr-TR" u="sng">
                <a:solidFill>
                  <a:srgbClr val="FFFF00"/>
                </a:solidFill>
                <a:latin typeface="+mj-lt"/>
              </a:rPr>
              <a:t>MALTEPE</a:t>
            </a:r>
            <a:endParaRPr dirty="0" sz="2800" lang="tr-TR" u="sng">
              <a:solidFill>
                <a:srgbClr val="FFFF00"/>
              </a:solidFill>
              <a:latin typeface="+mj-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98" name="Rounded Rectangle 45"/>
          <p:cNvSpPr/>
          <p:nvPr/>
        </p:nvSpPr>
        <p:spPr>
          <a:xfrm>
            <a:off x="683568" y="908720"/>
            <a:ext cx="7776864" cy="792088"/>
          </a:xfrm>
          <a:prstGeom prst="roundRect">
            <a:avLst>
              <a:gd name="adj" fmla="val 1103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5400" lang="tr-TR">
                <a:solidFill>
                  <a:srgbClr val="FFFF00"/>
                </a:solidFill>
                <a:latin typeface="+mj-lt"/>
              </a:rPr>
              <a:t>Sağlıklı ve mutlu günlere…</a:t>
            </a:r>
            <a:endParaRPr b="1" dirty="0" sz="5400" lang="en-US">
              <a:solidFill>
                <a:srgbClr val="FFFF00"/>
              </a:solidFill>
              <a:latin typeface="+mj-lt"/>
            </a:endParaRPr>
          </a:p>
        </p:txBody>
      </p:sp>
      <p:sp>
        <p:nvSpPr>
          <p:cNvPr id="1048699" name="Rounded Rectangle 30"/>
          <p:cNvSpPr/>
          <p:nvPr/>
        </p:nvSpPr>
        <p:spPr>
          <a:xfrm>
            <a:off x="683568" y="2780928"/>
            <a:ext cx="7837040" cy="1224136"/>
          </a:xfrm>
          <a:prstGeom prst="roundRect">
            <a:avLst>
              <a:gd name="adj" fmla="val 11033"/>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r>
              <a:rPr b="1" dirty="0" sz="8000" lang="tr-TR">
                <a:latin typeface="+mj-lt"/>
              </a:rPr>
              <a:t>Teşekkürler . . .</a:t>
            </a:r>
            <a:endParaRPr b="1" dirty="0" sz="8000" lang="en-US">
              <a:latin typeface="+mj-lt"/>
            </a:endParaRPr>
          </a:p>
        </p:txBody>
      </p:sp>
      <p:pic>
        <p:nvPicPr>
          <p:cNvPr id="2097155" name="Picture 3" descr="şovadam"/>
          <p:cNvPicPr>
            <a:picLocks noChangeAspect="1" noChangeArrowheads="1" noCrop="1"/>
          </p:cNvPicPr>
          <p:nvPr/>
        </p:nvPicPr>
        <p:blipFill>
          <a:blip xmlns:r="http://schemas.openxmlformats.org/officeDocument/2006/relationships" r:embed="rId1" cstate="print"/>
          <a:srcRect/>
          <a:stretch>
            <a:fillRect/>
          </a:stretch>
        </p:blipFill>
        <p:spPr bwMode="auto">
          <a:xfrm>
            <a:off x="323850" y="2924175"/>
            <a:ext cx="2647950" cy="3529013"/>
          </a:xfrm>
          <a:prstGeom prst="rect"/>
          <a:noFill/>
          <a:ln w="9525">
            <a:noFill/>
            <a:miter lim="800000"/>
            <a:headEnd/>
            <a:tailEnd/>
          </a:ln>
        </p:spPr>
      </p:pic>
    </p:spTree>
  </p:cSld>
  <p:clrMapOvr>
    <a:masterClrMapping/>
  </p:clrMapOvr>
  <p:timing>
    <p:tnLst>
      <p:par>
        <p:cTn dur="indefinite" id="1" nodeType="tmRoot" restart="never">
          <p:childTnLst>
            <p:seq concurrent="1" nextAc="seek">
              <p:cTn dur="indefinite" id="2" nodeType="mainSeq">
                <p:childTnLst>
                  <p:par>
                    <p:cTn fill="hold" id="3">
                      <p:stCondLst>
                        <p:cond delay="indefinite"/>
                        <p:cond evt="onBegin" delay="0">
                          <p:tn val="2"/>
                        </p:cond>
                      </p:stCondLst>
                      <p:childTnLst>
                        <p:par>
                          <p:cTn fill="hold" id="4">
                            <p:stCondLst>
                              <p:cond delay="0"/>
                            </p:stCondLst>
                            <p:childTnLst>
                              <p:par>
                                <p:cTn fill="hold" grpId="0" id="5" nodeType="afterEffect" presetClass="entr" presetID="30" presetSubtype="0">
                                  <p:stCondLst>
                                    <p:cond delay="0"/>
                                  </p:stCondLst>
                                  <p:childTnLst>
                                    <p:set>
                                      <p:cBhvr>
                                        <p:cTn dur="1" fill="hold" id="6">
                                          <p:stCondLst>
                                            <p:cond delay="0"/>
                                          </p:stCondLst>
                                        </p:cTn>
                                        <p:tgtEl>
                                          <p:spTgt spid="1048698"/>
                                        </p:tgtEl>
                                        <p:attrNameLst>
                                          <p:attrName>style.visibility</p:attrName>
                                        </p:attrNameLst>
                                      </p:cBhvr>
                                      <p:to>
                                        <p:strVal val="visible"/>
                                      </p:to>
                                    </p:set>
                                    <p:animEffect transition="in" filter="fade">
                                      <p:cBhvr>
                                        <p:cTn decel="100000" dur="800" id="7"/>
                                        <p:tgtEl>
                                          <p:spTgt spid="1048698"/>
                                        </p:tgtEl>
                                      </p:cBhvr>
                                    </p:animEffect>
                                    <p:anim calcmode="lin" valueType="num">
                                      <p:cBhvr>
                                        <p:cTn decel="100000" dur="800" fill="hold" id="8"/>
                                        <p:tgtEl>
                                          <p:spTgt spid="1048698"/>
                                        </p:tgtEl>
                                        <p:attrNameLst>
                                          <p:attrName>style.rotation</p:attrName>
                                        </p:attrNameLst>
                                      </p:cBhvr>
                                      <p:tavLst>
                                        <p:tav tm="0">
                                          <p:val>
                                            <p:fltVal val="-90.0"/>
                                          </p:val>
                                        </p:tav>
                                        <p:tav tm="100000">
                                          <p:val>
                                            <p:fltVal val="0.0"/>
                                          </p:val>
                                        </p:tav>
                                      </p:tavLst>
                                    </p:anim>
                                    <p:anim calcmode="lin" valueType="num">
                                      <p:cBhvr>
                                        <p:cTn decel="100000" dur="800" fill="hold" id="9"/>
                                        <p:tgtEl>
                                          <p:spTgt spid="1048698"/>
                                        </p:tgtEl>
                                        <p:attrNameLst>
                                          <p:attrName>ppt_x</p:attrName>
                                        </p:attrNameLst>
                                      </p:cBhvr>
                                      <p:tavLst>
                                        <p:tav tm="0">
                                          <p:val>
                                            <p:strVal val="#ppt_x+0.4"/>
                                          </p:val>
                                        </p:tav>
                                        <p:tav tm="100000">
                                          <p:val>
                                            <p:strVal val="#ppt_x-0.05"/>
                                          </p:val>
                                        </p:tav>
                                      </p:tavLst>
                                    </p:anim>
                                    <p:anim calcmode="lin" valueType="num">
                                      <p:cBhvr>
                                        <p:cTn decel="100000" dur="800" fill="hold" id="10"/>
                                        <p:tgtEl>
                                          <p:spTgt spid="1048698"/>
                                        </p:tgtEl>
                                        <p:attrNameLst>
                                          <p:attrName>ppt_y</p:attrName>
                                        </p:attrNameLst>
                                      </p:cBhvr>
                                      <p:tavLst>
                                        <p:tav tm="0">
                                          <p:val>
                                            <p:strVal val="#ppt_y-0.4"/>
                                          </p:val>
                                        </p:tav>
                                        <p:tav tm="100000">
                                          <p:val>
                                            <p:strVal val="#ppt_y+0.1"/>
                                          </p:val>
                                        </p:tav>
                                      </p:tavLst>
                                    </p:anim>
                                    <p:anim calcmode="lin" valueType="num">
                                      <p:cBhvr>
                                        <p:cTn accel="100000" dur="200" fill="hold" id="11">
                                          <p:stCondLst>
                                            <p:cond delay="800"/>
                                          </p:stCondLst>
                                        </p:cTn>
                                        <p:tgtEl>
                                          <p:spTgt spid="1048698"/>
                                        </p:tgtEl>
                                        <p:attrNameLst>
                                          <p:attrName>ppt_x</p:attrName>
                                        </p:attrNameLst>
                                      </p:cBhvr>
                                      <p:tavLst>
                                        <p:tav tm="0">
                                          <p:val>
                                            <p:strVal val="#ppt_x-0.05"/>
                                          </p:val>
                                        </p:tav>
                                        <p:tav tm="100000">
                                          <p:val>
                                            <p:strVal val="#ppt_x"/>
                                          </p:val>
                                        </p:tav>
                                      </p:tavLst>
                                    </p:anim>
                                    <p:anim calcmode="lin" valueType="num">
                                      <p:cBhvr>
                                        <p:cTn accel="100000" dur="200" fill="hold" id="12">
                                          <p:stCondLst>
                                            <p:cond delay="800"/>
                                          </p:stCondLst>
                                        </p:cTn>
                                        <p:tgtEl>
                                          <p:spTgt spid="1048698"/>
                                        </p:tgtEl>
                                        <p:attrNameLst>
                                          <p:attrName>ppt_y</p:attrName>
                                        </p:attrNameLst>
                                      </p:cBhvr>
                                      <p:tavLst>
                                        <p:tav tm="0">
                                          <p:val>
                                            <p:strVal val="#ppt_y+0.1"/>
                                          </p:val>
                                        </p:tav>
                                        <p:tav tm="100000">
                                          <p:val>
                                            <p:strVal val="#ppt_y"/>
                                          </p:val>
                                        </p:tav>
                                      </p:tavLst>
                                    </p:anim>
                                  </p:childTnLst>
                                </p:cTn>
                              </p:par>
                            </p:childTnLst>
                          </p:cTn>
                        </p:par>
                        <p:par>
                          <p:cTn fill="hold" id="13">
                            <p:stCondLst>
                              <p:cond delay="1000"/>
                            </p:stCondLst>
                            <p:childTnLst>
                              <p:par>
                                <p:cTn fill="hold" grpId="0" id="14" nodeType="afterEffect" presetClass="entr" presetID="30" presetSubtype="0">
                                  <p:stCondLst>
                                    <p:cond delay="0"/>
                                  </p:stCondLst>
                                  <p:childTnLst>
                                    <p:set>
                                      <p:cBhvr>
                                        <p:cTn dur="1" fill="hold" id="15">
                                          <p:stCondLst>
                                            <p:cond delay="0"/>
                                          </p:stCondLst>
                                        </p:cTn>
                                        <p:tgtEl>
                                          <p:spTgt spid="1048699"/>
                                        </p:tgtEl>
                                        <p:attrNameLst>
                                          <p:attrName>style.visibility</p:attrName>
                                        </p:attrNameLst>
                                      </p:cBhvr>
                                      <p:to>
                                        <p:strVal val="visible"/>
                                      </p:to>
                                    </p:set>
                                    <p:animEffect transition="in" filter="fade">
                                      <p:cBhvr>
                                        <p:cTn decel="100000" dur="800" id="16"/>
                                        <p:tgtEl>
                                          <p:spTgt spid="1048699"/>
                                        </p:tgtEl>
                                      </p:cBhvr>
                                    </p:animEffect>
                                    <p:anim calcmode="lin" valueType="num">
                                      <p:cBhvr>
                                        <p:cTn decel="100000" dur="800" fill="hold" id="17"/>
                                        <p:tgtEl>
                                          <p:spTgt spid="1048699"/>
                                        </p:tgtEl>
                                        <p:attrNameLst>
                                          <p:attrName>style.rotation</p:attrName>
                                        </p:attrNameLst>
                                      </p:cBhvr>
                                      <p:tavLst>
                                        <p:tav tm="0">
                                          <p:val>
                                            <p:fltVal val="-90.0"/>
                                          </p:val>
                                        </p:tav>
                                        <p:tav tm="100000">
                                          <p:val>
                                            <p:fltVal val="0.0"/>
                                          </p:val>
                                        </p:tav>
                                      </p:tavLst>
                                    </p:anim>
                                    <p:anim calcmode="lin" valueType="num">
                                      <p:cBhvr>
                                        <p:cTn decel="100000" dur="800" fill="hold" id="18"/>
                                        <p:tgtEl>
                                          <p:spTgt spid="1048699"/>
                                        </p:tgtEl>
                                        <p:attrNameLst>
                                          <p:attrName>ppt_x</p:attrName>
                                        </p:attrNameLst>
                                      </p:cBhvr>
                                      <p:tavLst>
                                        <p:tav tm="0">
                                          <p:val>
                                            <p:strVal val="#ppt_x+0.4"/>
                                          </p:val>
                                        </p:tav>
                                        <p:tav tm="100000">
                                          <p:val>
                                            <p:strVal val="#ppt_x-0.05"/>
                                          </p:val>
                                        </p:tav>
                                      </p:tavLst>
                                    </p:anim>
                                    <p:anim calcmode="lin" valueType="num">
                                      <p:cBhvr>
                                        <p:cTn decel="100000" dur="800" fill="hold" id="19"/>
                                        <p:tgtEl>
                                          <p:spTgt spid="1048699"/>
                                        </p:tgtEl>
                                        <p:attrNameLst>
                                          <p:attrName>ppt_y</p:attrName>
                                        </p:attrNameLst>
                                      </p:cBhvr>
                                      <p:tavLst>
                                        <p:tav tm="0">
                                          <p:val>
                                            <p:strVal val="#ppt_y-0.4"/>
                                          </p:val>
                                        </p:tav>
                                        <p:tav tm="100000">
                                          <p:val>
                                            <p:strVal val="#ppt_y+0.1"/>
                                          </p:val>
                                        </p:tav>
                                      </p:tavLst>
                                    </p:anim>
                                    <p:anim calcmode="lin" valueType="num">
                                      <p:cBhvr>
                                        <p:cTn accel="100000" dur="200" fill="hold" id="20">
                                          <p:stCondLst>
                                            <p:cond delay="800"/>
                                          </p:stCondLst>
                                        </p:cTn>
                                        <p:tgtEl>
                                          <p:spTgt spid="1048699"/>
                                        </p:tgtEl>
                                        <p:attrNameLst>
                                          <p:attrName>ppt_x</p:attrName>
                                        </p:attrNameLst>
                                      </p:cBhvr>
                                      <p:tavLst>
                                        <p:tav tm="0">
                                          <p:val>
                                            <p:strVal val="#ppt_x-0.05"/>
                                          </p:val>
                                        </p:tav>
                                        <p:tav tm="100000">
                                          <p:val>
                                            <p:strVal val="#ppt_x"/>
                                          </p:val>
                                        </p:tav>
                                      </p:tavLst>
                                    </p:anim>
                                    <p:anim calcmode="lin" valueType="num">
                                      <p:cBhvr>
                                        <p:cTn accel="100000" dur="200" fill="hold" id="21">
                                          <p:stCondLst>
                                            <p:cond delay="800"/>
                                          </p:stCondLst>
                                        </p:cTn>
                                        <p:tgtEl>
                                          <p:spTgt spid="1048699"/>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98" grpId="0" animBg="1"/>
      <p:bldP spid="104869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00" name="1 Başlık"/>
          <p:cNvSpPr>
            <a:spLocks noGrp="1"/>
          </p:cNvSpPr>
          <p:nvPr>
            <p:ph type="title"/>
          </p:nvPr>
        </p:nvSpPr>
        <p:spPr>
          <a:xfrm>
            <a:off x="899592" y="404664"/>
            <a:ext cx="7632848" cy="864096"/>
          </a:xfrm>
        </p:spPr>
        <p:txBody>
          <a:bodyPr/>
          <a:p>
            <a:pPr eaLnBrk="1" fontAlgn="auto" hangingPunct="1">
              <a:spcAft>
                <a:spcPts val="0"/>
              </a:spcAft>
            </a:pPr>
            <a:r>
              <a:rPr dirty="0" sz="3200" lang="tr-TR">
                <a:solidFill>
                  <a:srgbClr val="FFFF00"/>
                </a:solidFill>
                <a:effectLst/>
                <a:latin typeface="Arial Narrow" pitchFamily="34" charset="0"/>
              </a:rPr>
              <a:t>	</a:t>
            </a:r>
            <a:r>
              <a:rPr dirty="0" sz="3200" lang="tr-TR">
                <a:solidFill>
                  <a:srgbClr val="FF0000"/>
                </a:solidFill>
                <a:effectLst/>
                <a:latin typeface="Arial Narrow" pitchFamily="34" charset="0"/>
              </a:rPr>
              <a:t>    		</a:t>
            </a:r>
            <a:br>
              <a:rPr dirty="0" sz="3200" lang="tr-TR">
                <a:solidFill>
                  <a:srgbClr val="FF0000"/>
                </a:solidFill>
                <a:effectLst/>
                <a:latin typeface="Arial Narrow" pitchFamily="34" charset="0"/>
              </a:rPr>
            </a:br>
            <a:r>
              <a:rPr dirty="0" sz="3200" lang="tr-TR">
                <a:solidFill>
                  <a:srgbClr val="FF0000"/>
                </a:solidFill>
                <a:effectLst/>
                <a:latin typeface="Arial Narrow" pitchFamily="34" charset="0"/>
              </a:rPr>
              <a:t>	    </a:t>
            </a:r>
            <a:br>
              <a:rPr dirty="0" sz="3200" lang="tr-TR">
                <a:solidFill>
                  <a:srgbClr val="FFFF00"/>
                </a:solidFill>
                <a:effectLst/>
                <a:latin typeface="Arial Narrow" pitchFamily="34" charset="0"/>
              </a:rPr>
            </a:br>
            <a:br>
              <a:rPr dirty="0" sz="3200" lang="tr-TR">
                <a:solidFill>
                  <a:srgbClr val="FFFF00"/>
                </a:solidFill>
                <a:effectLst/>
                <a:latin typeface="Arial Narrow" pitchFamily="34" charset="0"/>
              </a:rPr>
            </a:br>
            <a:br>
              <a:rPr dirty="0" sz="3200" lang="tr-TR">
                <a:solidFill>
                  <a:srgbClr val="FFFF00"/>
                </a:solidFill>
                <a:effectLst/>
                <a:latin typeface="Arial Narrow" pitchFamily="34" charset="0"/>
              </a:rPr>
            </a:br>
            <a:br>
              <a:rPr dirty="0" sz="3200" lang="tr-TR">
                <a:solidFill>
                  <a:srgbClr val="FFFF00"/>
                </a:solidFill>
                <a:effectLst/>
                <a:latin typeface="Arial Narrow" pitchFamily="34" charset="0"/>
              </a:rPr>
            </a:br>
            <a:br>
              <a:rPr dirty="0" sz="3200" lang="tr-TR">
                <a:solidFill>
                  <a:srgbClr val="FFFF00"/>
                </a:solidFill>
                <a:effectLst/>
                <a:latin typeface="Arial Narrow" pitchFamily="34" charset="0"/>
              </a:rPr>
            </a:br>
            <a:br>
              <a:rPr dirty="0" sz="3200" lang="tr-TR">
                <a:solidFill>
                  <a:srgbClr val="FFFF00"/>
                </a:solidFill>
                <a:effectLst/>
                <a:latin typeface="Arial Narrow" pitchFamily="34" charset="0"/>
              </a:rPr>
            </a:br>
            <a:br>
              <a:rPr dirty="0" sz="3200" lang="tr-TR">
                <a:solidFill>
                  <a:srgbClr val="FFFF00"/>
                </a:solidFill>
                <a:effectLst/>
                <a:latin typeface="Arial Narrow" pitchFamily="34" charset="0"/>
              </a:rPr>
            </a:br>
            <a:br>
              <a:rPr dirty="0" sz="3200" lang="tr-TR">
                <a:solidFill>
                  <a:srgbClr val="FFFF00"/>
                </a:solidFill>
                <a:effectLst/>
                <a:latin typeface="Arial Narrow" pitchFamily="34" charset="0"/>
              </a:rPr>
            </a:br>
            <a:endParaRPr dirty="0" sz="2800" lang="tr-TR">
              <a:solidFill>
                <a:srgbClr val="FF0000"/>
              </a:solidFill>
              <a:effectLst/>
              <a:latin typeface="Arial Narrow" pitchFamily="34" charset="0"/>
            </a:endParaRPr>
          </a:p>
        </p:txBody>
      </p:sp>
      <p:graphicFrame>
        <p:nvGraphicFramePr>
          <p:cNvPr id="4194306" name="2 Tablo"/>
          <p:cNvGraphicFramePr>
            <a:graphicFrameLocks noGrp="1"/>
          </p:cNvGraphicFramePr>
          <p:nvPr/>
        </p:nvGraphicFramePr>
        <p:xfrm>
          <a:off x="1476375" y="1844824"/>
          <a:ext cx="6048672" cy="4480560"/>
        </p:xfrm>
        <a:graphic>
          <a:graphicData uri="http://schemas.openxmlformats.org/drawingml/2006/table">
            <a:tbl>
              <a:tblPr firstRow="1" bandRow="1">
                <a:tableStyleId>{5C22544A-7EE6-4342-B048-85BDC9FD1C3A}</a:tableStyleId>
              </a:tblPr>
              <a:tblGrid>
                <a:gridCol w="4143693"/>
                <a:gridCol w="1904979"/>
              </a:tblGrid>
              <a:tr h="370840">
                <a:tc>
                  <a:txBody>
                    <a:bodyPr/>
                    <a:p>
                      <a:pPr algn="ctr"/>
                      <a:r>
                        <a:rPr dirty="0" sz="2800" lang="tr-TR">
                          <a:solidFill>
                            <a:srgbClr val="FF0000"/>
                          </a:solidFill>
                          <a:latin typeface="+mj-lt"/>
                        </a:rPr>
                        <a:t>DERSLER</a:t>
                      </a:r>
                    </a:p>
                  </a:txBody>
                  <a:tcPr>
                    <a:solidFill>
                      <a:schemeClr val="tx1">
                        <a:lumMod val="75000"/>
                      </a:schemeClr>
                    </a:solidFill>
                  </a:tcPr>
                </a:tc>
                <a:tc>
                  <a:txBody>
                    <a:bodyPr/>
                    <a:p>
                      <a:pPr algn="ctr"/>
                      <a:r>
                        <a:rPr dirty="0" sz="2800" lang="tr-TR">
                          <a:solidFill>
                            <a:srgbClr val="FF0000"/>
                          </a:solidFill>
                          <a:latin typeface="+mj-lt"/>
                        </a:rPr>
                        <a:t>KATSAYI</a:t>
                      </a:r>
                    </a:p>
                  </a:txBody>
                  <a:tcPr>
                    <a:solidFill>
                      <a:schemeClr val="tx1">
                        <a:lumMod val="75000"/>
                      </a:schemeClr>
                    </a:solidFill>
                  </a:tcPr>
                </a:tc>
              </a:tr>
              <a:tr h="370840">
                <a:tc>
                  <a:txBody>
                    <a:bodyPr/>
                    <a:p>
                      <a:pPr algn="l"/>
                      <a:r>
                        <a:rPr b="1" dirty="0" sz="2800" lang="tr-TR">
                          <a:solidFill>
                            <a:schemeClr val="accent4">
                              <a:lumMod val="75000"/>
                            </a:schemeClr>
                          </a:solidFill>
                          <a:effectLst/>
                          <a:latin typeface="+mj-lt"/>
                          <a:cs typeface="Arial" pitchFamily="34" charset="0"/>
                        </a:rPr>
                        <a:t>Türkçe</a:t>
                      </a:r>
                      <a:endParaRPr b="1" dirty="0" sz="2800" lang="tr-TR">
                        <a:solidFill>
                          <a:schemeClr val="accent4">
                            <a:lumMod val="75000"/>
                          </a:schemeClr>
                        </a:solidFill>
                        <a:latin typeface="+mj-lt"/>
                        <a:cs typeface="Arial" pitchFamily="34" charset="0"/>
                      </a:endParaRPr>
                    </a:p>
                  </a:txBody>
                  <a:tcPr>
                    <a:solidFill>
                      <a:schemeClr val="tx1">
                        <a:lumMod val="75000"/>
                      </a:schemeClr>
                    </a:solidFill>
                  </a:tcPr>
                </a:tc>
                <a:tc>
                  <a:txBody>
                    <a:bodyPr/>
                    <a:p>
                      <a:pPr algn="ctr"/>
                      <a:r>
                        <a:rPr b="1" dirty="0" sz="2800" lang="tr-TR">
                          <a:solidFill>
                            <a:schemeClr val="accent4">
                              <a:lumMod val="75000"/>
                            </a:schemeClr>
                          </a:solidFill>
                          <a:latin typeface="+mj-lt"/>
                          <a:cs typeface="Arial" pitchFamily="34" charset="0"/>
                        </a:rPr>
                        <a:t>4</a:t>
                      </a:r>
                    </a:p>
                  </a:txBody>
                  <a:tcPr>
                    <a:solidFill>
                      <a:schemeClr val="tx1">
                        <a:lumMod val="75000"/>
                      </a:schemeClr>
                    </a:solidFill>
                  </a:tcPr>
                </a:tc>
              </a:tr>
              <a:tr h="370840">
                <a:tc>
                  <a:txBody>
                    <a:bodyPr/>
                    <a:p>
                      <a:pPr algn="l"/>
                      <a:r>
                        <a:rPr b="1" dirty="0" sz="2800" lang="tr-TR">
                          <a:solidFill>
                            <a:schemeClr val="accent4">
                              <a:lumMod val="75000"/>
                            </a:schemeClr>
                          </a:solidFill>
                          <a:effectLst/>
                          <a:latin typeface="+mj-lt"/>
                          <a:cs typeface="Arial" pitchFamily="34" charset="0"/>
                        </a:rPr>
                        <a:t>Matematik</a:t>
                      </a:r>
                      <a:endParaRPr b="1" dirty="0" sz="2800" lang="tr-TR">
                        <a:solidFill>
                          <a:schemeClr val="accent4">
                            <a:lumMod val="75000"/>
                          </a:schemeClr>
                        </a:solidFill>
                        <a:latin typeface="+mj-lt"/>
                        <a:cs typeface="Arial" pitchFamily="34" charset="0"/>
                      </a:endParaRPr>
                    </a:p>
                  </a:txBody>
                  <a:tcPr>
                    <a:solidFill>
                      <a:schemeClr val="tx1">
                        <a:lumMod val="75000"/>
                      </a:schemeClr>
                    </a:solidFill>
                  </a:tcPr>
                </a:tc>
                <a:tc>
                  <a:txBody>
                    <a:bodyPr/>
                    <a:p>
                      <a:pPr algn="ctr"/>
                      <a:r>
                        <a:rPr b="1" dirty="0" sz="2800" lang="tr-TR">
                          <a:solidFill>
                            <a:schemeClr val="accent4">
                              <a:lumMod val="75000"/>
                            </a:schemeClr>
                          </a:solidFill>
                          <a:latin typeface="+mj-lt"/>
                          <a:cs typeface="Arial" pitchFamily="34" charset="0"/>
                        </a:rPr>
                        <a:t>4</a:t>
                      </a:r>
                    </a:p>
                  </a:txBody>
                  <a:tcPr>
                    <a:solidFill>
                      <a:schemeClr val="tx1">
                        <a:lumMod val="75000"/>
                      </a:schemeClr>
                    </a:solidFill>
                  </a:tcPr>
                </a:tc>
              </a:tr>
              <a:tr h="370840">
                <a:tc>
                  <a:txBody>
                    <a:bodyPr/>
                    <a:p>
                      <a:pPr algn="l"/>
                      <a:r>
                        <a:rPr b="1" dirty="0" sz="2800" lang="tr-TR">
                          <a:solidFill>
                            <a:schemeClr val="accent4">
                              <a:lumMod val="75000"/>
                            </a:schemeClr>
                          </a:solidFill>
                          <a:effectLst/>
                          <a:latin typeface="+mj-lt"/>
                          <a:cs typeface="Arial" pitchFamily="34" charset="0"/>
                        </a:rPr>
                        <a:t>Fen ve Teknoloji</a:t>
                      </a:r>
                      <a:endParaRPr b="1" dirty="0" sz="2800" lang="tr-TR">
                        <a:solidFill>
                          <a:schemeClr val="accent4">
                            <a:lumMod val="75000"/>
                          </a:schemeClr>
                        </a:solidFill>
                        <a:latin typeface="+mj-lt"/>
                        <a:cs typeface="Arial" pitchFamily="34" charset="0"/>
                      </a:endParaRPr>
                    </a:p>
                  </a:txBody>
                  <a:tcPr>
                    <a:solidFill>
                      <a:schemeClr val="tx1">
                        <a:lumMod val="75000"/>
                      </a:schemeClr>
                    </a:solidFill>
                  </a:tcPr>
                </a:tc>
                <a:tc>
                  <a:txBody>
                    <a:bodyPr/>
                    <a:p>
                      <a:pPr algn="ctr"/>
                      <a:r>
                        <a:rPr b="1" dirty="0" sz="2800" lang="tr-TR">
                          <a:solidFill>
                            <a:schemeClr val="accent4">
                              <a:lumMod val="75000"/>
                            </a:schemeClr>
                          </a:solidFill>
                          <a:latin typeface="+mj-lt"/>
                          <a:cs typeface="Arial" pitchFamily="34" charset="0"/>
                        </a:rPr>
                        <a:t>4</a:t>
                      </a:r>
                    </a:p>
                  </a:txBody>
                  <a:tcPr>
                    <a:solidFill>
                      <a:schemeClr val="tx1">
                        <a:lumMod val="75000"/>
                      </a:schemeClr>
                    </a:solidFill>
                  </a:tcPr>
                </a:tc>
              </a:tr>
              <a:tr h="370840">
                <a:tc>
                  <a:txBody>
                    <a:bodyPr/>
                    <a:p>
                      <a:pPr algn="l"/>
                      <a:r>
                        <a:rPr b="1" dirty="0" sz="2800" lang="tr-TR">
                          <a:solidFill>
                            <a:schemeClr val="accent4">
                              <a:lumMod val="75000"/>
                            </a:schemeClr>
                          </a:solidFill>
                          <a:effectLst/>
                          <a:latin typeface="+mj-lt"/>
                          <a:cs typeface="Arial" pitchFamily="34" charset="0"/>
                        </a:rPr>
                        <a:t>T.C. </a:t>
                      </a:r>
                      <a:r>
                        <a:rPr b="1" dirty="0" sz="2800" lang="tr-TR" err="1">
                          <a:solidFill>
                            <a:schemeClr val="accent4">
                              <a:lumMod val="75000"/>
                            </a:schemeClr>
                          </a:solidFill>
                          <a:effectLst/>
                          <a:latin typeface="+mj-lt"/>
                          <a:cs typeface="Arial" pitchFamily="34" charset="0"/>
                        </a:rPr>
                        <a:t>İnk</a:t>
                      </a:r>
                      <a:r>
                        <a:rPr b="1" dirty="0" sz="2800" lang="tr-TR">
                          <a:solidFill>
                            <a:schemeClr val="accent4">
                              <a:lumMod val="75000"/>
                            </a:schemeClr>
                          </a:solidFill>
                          <a:effectLst/>
                          <a:latin typeface="+mj-lt"/>
                          <a:cs typeface="Arial" pitchFamily="34" charset="0"/>
                        </a:rPr>
                        <a:t>. Tarihi ve Atatürkçülük</a:t>
                      </a:r>
                      <a:endParaRPr b="1" dirty="0" sz="2800" lang="tr-TR">
                        <a:solidFill>
                          <a:schemeClr val="accent4">
                            <a:lumMod val="75000"/>
                          </a:schemeClr>
                        </a:solidFill>
                        <a:latin typeface="+mj-lt"/>
                        <a:cs typeface="Arial" pitchFamily="34" charset="0"/>
                      </a:endParaRPr>
                    </a:p>
                  </a:txBody>
                  <a:tcPr>
                    <a:solidFill>
                      <a:schemeClr val="tx1">
                        <a:lumMod val="75000"/>
                      </a:schemeClr>
                    </a:solidFill>
                  </a:tcPr>
                </a:tc>
                <a:tc>
                  <a:txBody>
                    <a:bodyPr/>
                    <a:p>
                      <a:pPr algn="ctr"/>
                      <a:r>
                        <a:rPr b="1" dirty="0" sz="2800" lang="tr-TR">
                          <a:solidFill>
                            <a:schemeClr val="accent4">
                              <a:lumMod val="75000"/>
                            </a:schemeClr>
                          </a:solidFill>
                          <a:latin typeface="+mj-lt"/>
                          <a:cs typeface="Arial" pitchFamily="34" charset="0"/>
                        </a:rPr>
                        <a:t>1</a:t>
                      </a:r>
                    </a:p>
                  </a:txBody>
                  <a:tcPr>
                    <a:solidFill>
                      <a:schemeClr val="tx1">
                        <a:lumMod val="75000"/>
                      </a:schemeClr>
                    </a:solidFill>
                  </a:tcPr>
                </a:tc>
              </a:tr>
              <a:tr h="370840">
                <a:tc>
                  <a:txBody>
                    <a:bodyPr/>
                    <a:p>
                      <a:pPr algn="l"/>
                      <a:r>
                        <a:rPr b="1" dirty="0" sz="2800" lang="tr-TR">
                          <a:solidFill>
                            <a:schemeClr val="accent4">
                              <a:lumMod val="75000"/>
                            </a:schemeClr>
                          </a:solidFill>
                          <a:effectLst/>
                          <a:latin typeface="+mj-lt"/>
                          <a:cs typeface="Arial" pitchFamily="34" charset="0"/>
                        </a:rPr>
                        <a:t>Yabancı Dil </a:t>
                      </a:r>
                      <a:endParaRPr b="1" dirty="0" sz="2800" lang="tr-TR">
                        <a:solidFill>
                          <a:schemeClr val="accent4">
                            <a:lumMod val="75000"/>
                          </a:schemeClr>
                        </a:solidFill>
                        <a:latin typeface="+mj-lt"/>
                        <a:cs typeface="Arial" pitchFamily="34" charset="0"/>
                      </a:endParaRPr>
                    </a:p>
                  </a:txBody>
                  <a:tcPr>
                    <a:solidFill>
                      <a:schemeClr val="tx1">
                        <a:lumMod val="75000"/>
                      </a:schemeClr>
                    </a:solidFill>
                  </a:tcPr>
                </a:tc>
                <a:tc>
                  <a:txBody>
                    <a:bodyPr/>
                    <a:p>
                      <a:pPr algn="ctr"/>
                      <a:r>
                        <a:rPr b="1" dirty="0" sz="2800" lang="tr-TR">
                          <a:solidFill>
                            <a:schemeClr val="accent4">
                              <a:lumMod val="75000"/>
                            </a:schemeClr>
                          </a:solidFill>
                          <a:latin typeface="+mj-lt"/>
                          <a:cs typeface="Arial" pitchFamily="34" charset="0"/>
                        </a:rPr>
                        <a:t>1</a:t>
                      </a:r>
                    </a:p>
                  </a:txBody>
                  <a:tcPr>
                    <a:solidFill>
                      <a:schemeClr val="tx1">
                        <a:lumMod val="75000"/>
                      </a:schemeClr>
                    </a:solidFill>
                  </a:tcPr>
                </a:tc>
              </a:tr>
              <a:tr h="370840">
                <a:tc>
                  <a:txBody>
                    <a:bodyPr/>
                    <a:p>
                      <a:pPr algn="l"/>
                      <a:r>
                        <a:rPr b="1" dirty="0" sz="2800" lang="tr-TR">
                          <a:solidFill>
                            <a:schemeClr val="accent4">
                              <a:lumMod val="75000"/>
                            </a:schemeClr>
                          </a:solidFill>
                          <a:effectLst/>
                          <a:latin typeface="+mj-lt"/>
                          <a:cs typeface="Arial" pitchFamily="34" charset="0"/>
                        </a:rPr>
                        <a:t>Din Kültürü ve Ahlâk Bilgisi</a:t>
                      </a:r>
                      <a:endParaRPr b="1" dirty="0" sz="2800" lang="tr-TR">
                        <a:solidFill>
                          <a:schemeClr val="accent4">
                            <a:lumMod val="75000"/>
                          </a:schemeClr>
                        </a:solidFill>
                        <a:latin typeface="+mj-lt"/>
                        <a:cs typeface="Arial" pitchFamily="34" charset="0"/>
                      </a:endParaRPr>
                    </a:p>
                  </a:txBody>
                  <a:tcPr>
                    <a:solidFill>
                      <a:schemeClr val="tx1">
                        <a:lumMod val="75000"/>
                      </a:schemeClr>
                    </a:solidFill>
                  </a:tcPr>
                </a:tc>
                <a:tc>
                  <a:txBody>
                    <a:bodyPr/>
                    <a:p>
                      <a:pPr algn="ctr"/>
                      <a:r>
                        <a:rPr b="1" dirty="0" sz="2800" lang="tr-TR">
                          <a:solidFill>
                            <a:schemeClr val="accent4">
                              <a:lumMod val="75000"/>
                            </a:schemeClr>
                          </a:solidFill>
                          <a:latin typeface="+mj-lt"/>
                          <a:cs typeface="Arial" pitchFamily="34" charset="0"/>
                        </a:rPr>
                        <a:t>1</a:t>
                      </a:r>
                    </a:p>
                  </a:txBody>
                  <a:tcPr>
                    <a:solidFill>
                      <a:schemeClr val="tx1">
                        <a:lumMod val="75000"/>
                      </a:schemeClr>
                    </a:solidFill>
                  </a:tcPr>
                </a:tc>
              </a:tr>
            </a:tbl>
          </a:graphicData>
        </a:graphic>
      </p:graphicFrame>
      <p:sp>
        <p:nvSpPr>
          <p:cNvPr id="1048601" name="3 Dikdörtgen"/>
          <p:cNvSpPr/>
          <p:nvPr/>
        </p:nvSpPr>
        <p:spPr>
          <a:xfrm>
            <a:off x="1547664" y="764704"/>
            <a:ext cx="6264696" cy="955040"/>
          </a:xfrm>
          <a:prstGeom prst="rect"/>
        </p:spPr>
        <p:txBody>
          <a:bodyPr wrap="square">
            <a:spAutoFit/>
          </a:bodyPr>
          <a:p>
            <a:r>
              <a:rPr b="1" dirty="0" sz="4000" lang="tr-TR">
                <a:solidFill>
                  <a:srgbClr val="FF0000"/>
                </a:solidFill>
                <a:latin typeface="+mj-lt"/>
              </a:rPr>
              <a:t>Derslerin Ağırlık Katsayıları</a:t>
            </a:r>
            <a:br>
              <a:rPr dirty="0" lang="tr-TR">
                <a:solidFill>
                  <a:srgbClr val="FF0000"/>
                </a:solidFill>
              </a:rPr>
            </a:br>
            <a:endParaRPr dirty="0"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02" name="10 Dikdörtgen"/>
          <p:cNvSpPr/>
          <p:nvPr/>
        </p:nvSpPr>
        <p:spPr>
          <a:xfrm>
            <a:off x="1088088" y="260648"/>
            <a:ext cx="7012304" cy="830997"/>
          </a:xfrm>
          <a:prstGeom prst="rect"/>
        </p:spPr>
        <p:txBody>
          <a:bodyPr wrap="none">
            <a:spAutoFit/>
          </a:bodyPr>
          <a:p>
            <a:r>
              <a:rPr b="1" dirty="0" sz="4800" lang="tr-TR">
                <a:ln w="18415" cmpd="sng">
                  <a:noFill/>
                  <a:prstDash val="solid"/>
                </a:ln>
                <a:solidFill>
                  <a:srgbClr val="FF0000"/>
                </a:solidFill>
                <a:effectLst>
                  <a:outerShdw algn="tl" blurRad="63500" dir="3600000" rotWithShape="0">
                    <a:srgbClr val="000000">
                      <a:alpha val="70000"/>
                    </a:srgbClr>
                  </a:outerShdw>
                </a:effectLst>
                <a:latin typeface="+mj-lt"/>
              </a:rPr>
              <a:t>2023 LGS SAYISAL BİLGİLER</a:t>
            </a:r>
            <a:endParaRPr dirty="0" sz="4800" lang="tr-TR">
              <a:ln w="18415" cmpd="sng">
                <a:noFill/>
                <a:prstDash val="solid"/>
              </a:ln>
              <a:solidFill>
                <a:srgbClr val="FF0000"/>
              </a:solidFill>
              <a:latin typeface="+mj-lt"/>
            </a:endParaRPr>
          </a:p>
        </p:txBody>
      </p:sp>
      <p:graphicFrame>
        <p:nvGraphicFramePr>
          <p:cNvPr id="4194307" name="3 Tablo"/>
          <p:cNvGraphicFramePr>
            <a:graphicFrameLocks noGrp="1"/>
          </p:cNvGraphicFramePr>
          <p:nvPr/>
        </p:nvGraphicFramePr>
        <p:xfrm>
          <a:off x="1857356" y="3988132"/>
          <a:ext cx="5143536" cy="2441264"/>
        </p:xfrm>
        <a:graphic>
          <a:graphicData uri="http://schemas.openxmlformats.org/drawingml/2006/table">
            <a:tbl>
              <a:tblPr/>
              <a:tblGrid>
                <a:gridCol w="1500199"/>
                <a:gridCol w="1214445"/>
                <a:gridCol w="1214446"/>
                <a:gridCol w="1214446"/>
              </a:tblGrid>
              <a:tr h="288797">
                <a:tc>
                  <a:txBody>
                    <a:bodyPr/>
                    <a:p>
                      <a:pPr algn="l" fontAlgn="base" rtl="0"/>
                      <a:endParaRPr b="0" dirty="0" sz="1800" lang="tr-TR">
                        <a:solidFill>
                          <a:srgbClr val="0070C0"/>
                        </a:solidFill>
                        <a:latin typeface="inherit"/>
                      </a:endParaRP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LGS 2021</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LGS 2022</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LGS 2023</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88797">
                <a:tc>
                  <a:txBody>
                    <a:bodyPr/>
                    <a:p>
                      <a:pPr algn="l" fontAlgn="base" rtl="0"/>
                      <a:r>
                        <a:rPr b="0" sz="1800" lang="tr-TR">
                          <a:solidFill>
                            <a:srgbClr val="0070C0"/>
                          </a:solidFill>
                          <a:latin typeface="inherit"/>
                        </a:rPr>
                        <a:t>Türkçe</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3,45</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3,92</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endParaRPr b="0" dirty="0" sz="1800" lang="tr-TR">
                        <a:solidFill>
                          <a:srgbClr val="0070C0"/>
                        </a:solidFill>
                        <a:latin typeface="inherit"/>
                      </a:endParaRP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88797">
                <a:tc>
                  <a:txBody>
                    <a:bodyPr/>
                    <a:p>
                      <a:pPr algn="l" fontAlgn="base" rtl="0"/>
                      <a:r>
                        <a:rPr b="0" dirty="0" sz="1800" lang="tr-TR">
                          <a:solidFill>
                            <a:srgbClr val="0070C0"/>
                          </a:solidFill>
                          <a:latin typeface="inherit"/>
                        </a:rPr>
                        <a:t>Matematik</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5,8</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4,93</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endParaRPr b="0" dirty="0" sz="1800" lang="tr-TR">
                        <a:solidFill>
                          <a:srgbClr val="0070C0"/>
                        </a:solidFill>
                        <a:latin typeface="inherit"/>
                      </a:endParaRP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88797">
                <a:tc>
                  <a:txBody>
                    <a:bodyPr/>
                    <a:p>
                      <a:pPr algn="l" fontAlgn="base" rtl="0"/>
                      <a:r>
                        <a:rPr b="0" sz="1800" lang="tr-TR">
                          <a:solidFill>
                            <a:srgbClr val="0070C0"/>
                          </a:solidFill>
                          <a:latin typeface="inherit"/>
                        </a:rPr>
                        <a:t>Fen</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3,57</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3,7</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endParaRPr b="0" dirty="0" sz="1800" lang="tr-TR">
                        <a:solidFill>
                          <a:srgbClr val="0070C0"/>
                        </a:solidFill>
                        <a:latin typeface="inherit"/>
                      </a:endParaRP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88797">
                <a:tc>
                  <a:txBody>
                    <a:bodyPr/>
                    <a:p>
                      <a:pPr algn="l" fontAlgn="base" rtl="0"/>
                      <a:r>
                        <a:rPr b="0" sz="1800" lang="tr-TR">
                          <a:solidFill>
                            <a:srgbClr val="0070C0"/>
                          </a:solidFill>
                          <a:latin typeface="inherit"/>
                        </a:rPr>
                        <a:t>İnk Tarihi</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1,48</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1,75</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endParaRPr b="0" dirty="0" sz="1800" lang="tr-TR">
                        <a:solidFill>
                          <a:srgbClr val="0070C0"/>
                        </a:solidFill>
                        <a:latin typeface="inherit"/>
                      </a:endParaRP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88797">
                <a:tc>
                  <a:txBody>
                    <a:bodyPr/>
                    <a:p>
                      <a:pPr algn="l" fontAlgn="base" rtl="0"/>
                      <a:r>
                        <a:rPr b="0" sz="1800" lang="tr-TR">
                          <a:solidFill>
                            <a:srgbClr val="0070C0"/>
                          </a:solidFill>
                          <a:latin typeface="inherit"/>
                        </a:rPr>
                        <a:t>Din</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1,6</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1,66</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endParaRPr b="0" dirty="0" sz="1800" lang="tr-TR">
                        <a:solidFill>
                          <a:srgbClr val="0070C0"/>
                        </a:solidFill>
                        <a:latin typeface="inherit"/>
                      </a:endParaRP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88797">
                <a:tc>
                  <a:txBody>
                    <a:bodyPr/>
                    <a:p>
                      <a:pPr algn="l" fontAlgn="base" rtl="0"/>
                      <a:r>
                        <a:rPr b="0" sz="1800" lang="tr-TR">
                          <a:solidFill>
                            <a:srgbClr val="0070C0"/>
                          </a:solidFill>
                          <a:latin typeface="inherit"/>
                        </a:rPr>
                        <a:t>Yabancı Dil</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1,33</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r>
                        <a:rPr b="0" dirty="0" sz="1800" lang="tr-TR">
                          <a:solidFill>
                            <a:srgbClr val="0070C0"/>
                          </a:solidFill>
                          <a:latin typeface="inherit"/>
                        </a:rPr>
                        <a:t>1,33</a:t>
                      </a: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p>
                      <a:pPr algn="ctr" fontAlgn="base" rtl="0"/>
                      <a:endParaRPr b="0" dirty="0" sz="1800" lang="tr-TR">
                        <a:solidFill>
                          <a:srgbClr val="0070C0"/>
                        </a:solidFill>
                        <a:latin typeface="inherit"/>
                      </a:endParaRPr>
                    </a:p>
                  </a:txBody>
                  <a:tcPr marL="74432" marR="74432" marT="37216" marB="37216"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1048603" name="4 Dikdörtgen"/>
          <p:cNvSpPr/>
          <p:nvPr/>
        </p:nvSpPr>
        <p:spPr>
          <a:xfrm>
            <a:off x="755576" y="1028343"/>
            <a:ext cx="7632848" cy="2862322"/>
          </a:xfrm>
          <a:prstGeom prst="rect"/>
        </p:spPr>
        <p:txBody>
          <a:bodyPr wrap="square">
            <a:spAutoFit/>
          </a:bodyPr>
          <a:p>
            <a:r>
              <a:rPr b="1" dirty="0" sz="2000" lang="tr-TR">
                <a:solidFill>
                  <a:srgbClr val="FFFF00"/>
                </a:solidFill>
                <a:latin typeface="+mj-lt"/>
              </a:rPr>
              <a:t>	</a:t>
            </a:r>
            <a:r>
              <a:rPr b="1" dirty="0" sz="2000" lang="tr-TR">
                <a:solidFill>
                  <a:srgbClr val="FF0000"/>
                </a:solidFill>
                <a:latin typeface="+mj-lt"/>
              </a:rPr>
              <a:t>Türkiye ortalaması düşük olan derslerde yüksek net yapanlar daha mı çok puan kazanıyor? Matematik sorularıyla Türkçe soruları eşit puan katkısı mı sağlar? </a:t>
            </a:r>
            <a:endParaRPr dirty="0" sz="2000" lang="tr-TR">
              <a:solidFill>
                <a:srgbClr val="FF0000"/>
              </a:solidFill>
              <a:latin typeface="+mj-lt"/>
            </a:endParaRPr>
          </a:p>
          <a:p>
            <a:r>
              <a:rPr dirty="0" sz="2000" lang="tr-TR">
                <a:solidFill>
                  <a:srgbClr val="FFFF00"/>
                </a:solidFill>
                <a:latin typeface="+mj-lt"/>
              </a:rPr>
              <a:t>Öğrenci bir testte Türkiye ortalamasının ne kadar üstüne çıkarsa o testten o kadar yüksek standart puana sahip olur. </a:t>
            </a:r>
          </a:p>
          <a:p>
            <a:r>
              <a:rPr dirty="0" sz="2000" lang="tr-TR">
                <a:solidFill>
                  <a:srgbClr val="FFFF00"/>
                </a:solidFill>
                <a:latin typeface="+mj-lt"/>
              </a:rPr>
              <a:t>	Testin Türkiye ortalaması ve standart sapması düştükçe testten gelen puan katkısı artar. Örneğin 2023 yılında 3 dersin katsayıları eşit olmakla birlikte 1 Türkçe sorusu yaklaşık 3,92 puan getirirken, Matematik sorusu 4,93 Fen sorusu 3,7 puan getirmiştir.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04" name="Title 1"/>
          <p:cNvSpPr txBox="1"/>
          <p:nvPr/>
        </p:nvSpPr>
        <p:spPr bwMode="auto">
          <a:xfrm>
            <a:off x="0" y="692696"/>
            <a:ext cx="9036496" cy="504056"/>
          </a:xfrm>
          <a:prstGeom prst="rect"/>
          <a:noFill/>
          <a:ln w="9525" cap="flat" cmpd="sng" algn="ctr">
            <a:solidFill>
              <a:schemeClr val="accent5">
                <a:shade val="50000"/>
                <a:satMod val="103000"/>
              </a:schemeClr>
            </a:solidFill>
            <a:prstDash val="solid"/>
            <a:miter lim="800000"/>
            <a:headEnd/>
            <a:tailEnd/>
          </a:ln>
        </p:spPr>
        <p:style>
          <a:lnRef idx="1">
            <a:schemeClr val="accent5"/>
          </a:lnRef>
          <a:fillRef idx="3">
            <a:schemeClr val="accent5"/>
          </a:fillRef>
          <a:effectRef idx="2">
            <a:schemeClr val="accent5"/>
          </a:effectRef>
          <a:fontRef idx="minor">
            <a:schemeClr val="lt1"/>
          </a:fontRef>
        </p:style>
        <p:txBody>
          <a:bodyPr anchor="b" anchorCtr="0" bIns="0" compatLnSpc="1" lIns="0" numCol="1" rIns="18288" tIns="0" vert="horz" wrap="square">
            <a:prstTxWarp prst="textNoShape"/>
            <a:noAutofit/>
            <a:scene3d>
              <a:camera prst="orthographicFront"/>
              <a:lightRig dir="t" rig="freezing">
                <a:rot lat="0" lon="0" rev="5640000"/>
              </a:lightRig>
            </a:scene3d>
            <a:sp3d prstMaterial="flat">
              <a:bevelT w="38100" h="38100"/>
              <a:contourClr>
                <a:schemeClr val="tx2"/>
              </a:contourClr>
            </a:sp3d>
          </a:bodyPr>
          <a:p>
            <a:pPr algn="r" defTabSz="914400" eaLnBrk="1" fontAlgn="base" hangingPunct="1" indent="0" latinLnBrk="0" lvl="0" marL="0" marR="0" rtl="0">
              <a:lnSpc>
                <a:spcPct val="100000"/>
              </a:lnSpc>
              <a:spcBef>
                <a:spcPct val="0"/>
              </a:spcBef>
              <a:spcAft>
                <a:spcPct val="0"/>
              </a:spcAft>
              <a:buClrTx/>
              <a:buSzTx/>
              <a:buFontTx/>
              <a:buNone/>
            </a:pPr>
            <a:r>
              <a:rPr baseline="0" b="1" cap="none" dirty="0" sz="4000" i="0" kern="1200" kumimoji="0" lang="tr-TR" noProof="0" normalizeH="0" spc="0" strike="noStrike" u="none">
                <a:ln w="18415" cmpd="sng">
                  <a:noFill/>
                  <a:prstDash val="solid"/>
                </a:ln>
                <a:solidFill>
                  <a:srgbClr val="FF0000"/>
                </a:solidFill>
                <a:effectLst>
                  <a:outerShdw algn="tl" blurRad="38100" dir="2700000" dist="38100">
                    <a:srgbClr val="000000">
                      <a:alpha val="43137"/>
                    </a:srgbClr>
                  </a:outerShdw>
                </a:effectLst>
                <a:uLnTx/>
                <a:uFillTx/>
                <a:latin typeface="+mj-lt"/>
                <a:ea typeface="+mj-ea"/>
                <a:cs typeface="+mj-cs"/>
              </a:rPr>
              <a:t>LİSELERE YERLEŞTİRME NASIL YAPILACAK</a:t>
            </a:r>
            <a:endParaRPr baseline="0" b="1" cap="none" dirty="0" sz="4000" i="0" kern="1200" kumimoji="0" lang="vi-VN" noProof="0" normalizeH="0" spc="0" strike="noStrike" u="none">
              <a:ln w="18415" cmpd="sng">
                <a:noFill/>
                <a:prstDash val="solid"/>
              </a:ln>
              <a:solidFill>
                <a:srgbClr val="FF0000"/>
              </a:solidFill>
              <a:effectLst>
                <a:outerShdw algn="tl" blurRad="38100" dir="2700000" dist="38100">
                  <a:srgbClr val="000000">
                    <a:alpha val="43137"/>
                  </a:srgbClr>
                </a:outerShdw>
              </a:effectLst>
              <a:uLnTx/>
              <a:uFillTx/>
              <a:latin typeface="+mj-lt"/>
              <a:ea typeface="+mj-ea"/>
              <a:cs typeface="+mj-cs"/>
            </a:endParaRPr>
          </a:p>
        </p:txBody>
      </p:sp>
      <p:sp>
        <p:nvSpPr>
          <p:cNvPr id="1048605" name="5 Dikdörtgen"/>
          <p:cNvSpPr/>
          <p:nvPr/>
        </p:nvSpPr>
        <p:spPr>
          <a:xfrm>
            <a:off x="5004048" y="1928802"/>
            <a:ext cx="3672408" cy="3046988"/>
          </a:xfrm>
          <a:prstGeom prst="rect"/>
        </p:spPr>
        <p:txBody>
          <a:bodyPr wrap="square">
            <a:spAutoFit/>
          </a:bodyPr>
          <a:p>
            <a:r>
              <a:rPr b="1" dirty="0" sz="3200" lang="tr-TR" spc="50">
                <a:ln w="11430"/>
                <a:solidFill>
                  <a:srgbClr val="FF0000"/>
                </a:solidFill>
                <a:effectLst>
                  <a:outerShdw algn="tl" blurRad="76200" dir="5400000" dist="50800" rotWithShape="0">
                    <a:srgbClr val="000000">
                      <a:alpha val="65000"/>
                    </a:srgbClr>
                  </a:outerShdw>
                </a:effectLst>
                <a:latin typeface="+mj-lt"/>
              </a:rPr>
              <a:t>Diğer Liseler</a:t>
            </a:r>
          </a:p>
          <a:p>
            <a:r>
              <a:rPr b="1" dirty="0" sz="2400" lang="tr-TR">
                <a:solidFill>
                  <a:srgbClr val="FF0000"/>
                </a:solidFill>
                <a:latin typeface="+mj-lt"/>
              </a:rPr>
              <a:t>Adrese Dayalı Yerleştirme</a:t>
            </a:r>
          </a:p>
          <a:p>
            <a:endParaRPr b="1" dirty="0" sz="2400" lang="tr-TR">
              <a:solidFill>
                <a:srgbClr val="FF0000"/>
              </a:solidFill>
              <a:latin typeface="+mj-lt"/>
            </a:endParaRPr>
          </a:p>
          <a:p>
            <a:r>
              <a:rPr b="1" dirty="0" sz="2400" lang="tr-TR">
                <a:solidFill>
                  <a:srgbClr val="FFFF00"/>
                </a:solidFill>
                <a:latin typeface="+mj-lt"/>
              </a:rPr>
              <a:t>Düz Liseler</a:t>
            </a:r>
          </a:p>
          <a:p>
            <a:r>
              <a:rPr b="1" dirty="0" sz="2400" lang="tr-TR">
                <a:solidFill>
                  <a:srgbClr val="FFFF00"/>
                </a:solidFill>
                <a:latin typeface="+mj-lt"/>
              </a:rPr>
              <a:t>Meslek Liseleri</a:t>
            </a:r>
          </a:p>
          <a:p>
            <a:r>
              <a:rPr b="1" dirty="0" sz="2400" lang="tr-TR">
                <a:solidFill>
                  <a:srgbClr val="FFFF00"/>
                </a:solidFill>
                <a:latin typeface="+mj-lt"/>
              </a:rPr>
              <a:t>İmam Hatip Liseleri</a:t>
            </a:r>
          </a:p>
          <a:p>
            <a:pPr algn="ctr"/>
            <a:endParaRPr b="1" dirty="0" sz="4000" lang="tr-TR" spc="50">
              <a:ln w="11430"/>
              <a:solidFill>
                <a:srgbClr val="FFFF00"/>
              </a:solidFill>
              <a:effectLst>
                <a:outerShdw algn="tl" blurRad="76200" dir="5400000" dist="50800" rotWithShape="0">
                  <a:srgbClr val="000000">
                    <a:alpha val="65000"/>
                  </a:srgbClr>
                </a:outerShdw>
              </a:effectLst>
              <a:latin typeface="+mj-lt"/>
            </a:endParaRPr>
          </a:p>
        </p:txBody>
      </p:sp>
      <p:sp>
        <p:nvSpPr>
          <p:cNvPr id="1048606" name="6 Dikdörtgen"/>
          <p:cNvSpPr/>
          <p:nvPr/>
        </p:nvSpPr>
        <p:spPr>
          <a:xfrm>
            <a:off x="755576" y="1928802"/>
            <a:ext cx="4104456" cy="3077766"/>
          </a:xfrm>
          <a:prstGeom prst="rect"/>
        </p:spPr>
        <p:txBody>
          <a:bodyPr wrap="square">
            <a:spAutoFit/>
          </a:bodyPr>
          <a:p>
            <a:r>
              <a:rPr b="1" dirty="0" sz="3200" lang="tr-TR" spc="50">
                <a:ln w="11430"/>
                <a:solidFill>
                  <a:srgbClr val="FF0000"/>
                </a:solidFill>
                <a:effectLst>
                  <a:outerShdw algn="tl" blurRad="76200" dir="5400000" dist="50800" rotWithShape="0">
                    <a:srgbClr val="000000">
                      <a:alpha val="65000"/>
                    </a:srgbClr>
                  </a:outerShdw>
                </a:effectLst>
                <a:latin typeface="+mj-lt"/>
              </a:rPr>
              <a:t>Sınavla Girilen Liseler</a:t>
            </a:r>
          </a:p>
          <a:p>
            <a:endParaRPr b="1" dirty="0" lang="tr-TR">
              <a:solidFill>
                <a:srgbClr val="FFFF00"/>
              </a:solidFill>
              <a:latin typeface="+mj-lt"/>
            </a:endParaRPr>
          </a:p>
          <a:p>
            <a:r>
              <a:rPr b="1" dirty="0" sz="2400" lang="tr-TR">
                <a:solidFill>
                  <a:srgbClr val="FFFF00"/>
                </a:solidFill>
                <a:latin typeface="+mj-lt"/>
              </a:rPr>
              <a:t>Fen Liseleri</a:t>
            </a:r>
          </a:p>
          <a:p>
            <a:r>
              <a:rPr b="1" dirty="0" sz="2400" lang="tr-TR">
                <a:solidFill>
                  <a:srgbClr val="FFFF00"/>
                </a:solidFill>
                <a:latin typeface="+mj-lt"/>
              </a:rPr>
              <a:t>Anadolu Liseleri</a:t>
            </a:r>
          </a:p>
          <a:p>
            <a:r>
              <a:rPr b="1" dirty="0" sz="2400" lang="tr-TR">
                <a:solidFill>
                  <a:srgbClr val="FFFF00"/>
                </a:solidFill>
                <a:latin typeface="+mj-lt"/>
              </a:rPr>
              <a:t>Sosyal Bilimler Liseleri</a:t>
            </a:r>
          </a:p>
          <a:p>
            <a:r>
              <a:rPr b="1" dirty="0" sz="2400" lang="tr-TR">
                <a:solidFill>
                  <a:srgbClr val="FFFF00"/>
                </a:solidFill>
                <a:latin typeface="+mj-lt"/>
              </a:rPr>
              <a:t>Anadolu İmam Hatip L.(Bazı okullar)</a:t>
            </a:r>
          </a:p>
          <a:p>
            <a:r>
              <a:rPr b="1" dirty="0" sz="2400" lang="tr-TR">
                <a:solidFill>
                  <a:srgbClr val="FFFF00"/>
                </a:solidFill>
                <a:latin typeface="+mj-lt"/>
              </a:rPr>
              <a:t>Meslek Liseleri(bazı bölümler)</a:t>
            </a:r>
            <a:endParaRPr b="1" dirty="0" sz="2400" lang="tr-TR" spc="50">
              <a:ln w="11430"/>
              <a:gradFill>
                <a:gsLst>
                  <a:gs pos="25000">
                    <a:schemeClr val="accent2">
                      <a:satMod val="155000"/>
                    </a:schemeClr>
                  </a:gs>
                  <a:gs pos="100000">
                    <a:schemeClr val="accent2">
                      <a:shade val="45000"/>
                      <a:satMod val="165000"/>
                    </a:schemeClr>
                  </a:gs>
                </a:gsLst>
                <a:lin ang="5400000"/>
              </a:gradFill>
              <a:effectLst>
                <a:outerShdw algn="tl" blurRad="76200" dir="5400000" dist="50800" rotWithShape="0">
                  <a:srgbClr val="000000">
                    <a:alpha val="65000"/>
                  </a:srgbClr>
                </a:outerShdw>
              </a:effectLst>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07" name="1 Dikdörtgen"/>
          <p:cNvSpPr/>
          <p:nvPr/>
        </p:nvSpPr>
        <p:spPr>
          <a:xfrm>
            <a:off x="539552" y="116632"/>
            <a:ext cx="8064896" cy="646331"/>
          </a:xfrm>
          <a:prstGeom prst="rect"/>
          <a:noFill/>
        </p:spPr>
        <p:txBody>
          <a:bodyPr wrap="square">
            <a:spAutoFit/>
          </a:bodyPr>
          <a:p>
            <a:r>
              <a:rPr b="1" dirty="0" sz="3600" lang="tr-TR">
                <a:ln w="18415" cmpd="sng">
                  <a:noFill/>
                  <a:prstDash val="solid"/>
                </a:ln>
                <a:solidFill>
                  <a:srgbClr val="FF0000"/>
                </a:solidFill>
                <a:effectLst>
                  <a:outerShdw algn="tl" blurRad="38100" dir="2700000" dist="38100">
                    <a:srgbClr val="000000">
                      <a:alpha val="43137"/>
                    </a:srgbClr>
                  </a:outerShdw>
                </a:effectLst>
                <a:latin typeface="+mj-lt"/>
              </a:rPr>
              <a:t>SINAVLA ÖĞRENCİ ALAN LİSELERİN SAYISI</a:t>
            </a:r>
          </a:p>
        </p:txBody>
      </p:sp>
      <p:graphicFrame>
        <p:nvGraphicFramePr>
          <p:cNvPr id="4194308" name="2 Tablo"/>
          <p:cNvGraphicFramePr>
            <a:graphicFrameLocks noGrp="1"/>
          </p:cNvGraphicFramePr>
          <p:nvPr/>
        </p:nvGraphicFramePr>
        <p:xfrm>
          <a:off x="857224" y="883789"/>
          <a:ext cx="7429552" cy="5331293"/>
        </p:xfrm>
        <a:graphic>
          <a:graphicData uri="http://schemas.openxmlformats.org/drawingml/2006/table">
            <a:tbl>
              <a:tblPr firstRow="1" bandRow="1">
                <a:tableStyleId>{F5AB1C69-6EDB-4FF4-983F-18BD219EF322}</a:tableStyleId>
              </a:tblPr>
              <a:tblGrid>
                <a:gridCol w="2643206"/>
                <a:gridCol w="857256"/>
                <a:gridCol w="1117526"/>
                <a:gridCol w="1405782"/>
                <a:gridCol w="1405782"/>
              </a:tblGrid>
              <a:tr h="538922">
                <a:tc gridSpan="5">
                  <a:txBody>
                    <a:bodyPr/>
                    <a:p>
                      <a:pPr algn="ctr"/>
                      <a:r>
                        <a:rPr dirty="0" sz="2800" lang="tr-TR">
                          <a:solidFill>
                            <a:srgbClr val="FF0000"/>
                          </a:solidFill>
                          <a:latin typeface="+mj-lt"/>
                        </a:rPr>
                        <a:t>OKUL SAYILARI VE KONTENJANLARI</a:t>
                      </a:r>
                    </a:p>
                  </a:txBody>
                  <a:tcPr>
                    <a:solidFill>
                      <a:schemeClr val="tx1">
                        <a:lumMod val="75000"/>
                      </a:schemeClr>
                    </a:solidFill>
                  </a:tcPr>
                </a:tc>
                <a:tc hMerge="1">
                  <a:txBody>
                    <a:bodyPr/>
                    <a:p>
                      <a:endParaRPr dirty="0" lang="tr-TR"/>
                    </a:p>
                  </a:txBody>
                </a:tc>
                <a:tc hMerge="1">
                  <a:txBody>
                    <a:bodyPr/>
                    <a:p>
                      <a:endParaRPr lang="tr-TR"/>
                    </a:p>
                  </a:txBody>
                </a:tc>
                <a:tc hMerge="1">
                  <a:txBody>
                    <a:bodyPr/>
                    <a:p>
                      <a:pPr algn="ctr"/>
                      <a:endParaRPr dirty="0" sz="2800" lang="tr-TR">
                        <a:solidFill>
                          <a:srgbClr val="FF0000"/>
                        </a:solidFill>
                        <a:latin typeface="+mj-lt"/>
                      </a:endParaRPr>
                    </a:p>
                  </a:txBody>
                  <a:tcPr>
                    <a:solidFill>
                      <a:schemeClr val="tx1">
                        <a:lumMod val="75000"/>
                      </a:schemeClr>
                    </a:solidFill>
                  </a:tcPr>
                </a:tc>
                <a:tc hMerge="1">
                  <a:txBody>
                    <a:bodyPr/>
                    <a:p>
                      <a:pPr algn="ctr"/>
                      <a:endParaRPr dirty="0" sz="2800" lang="tr-TR">
                        <a:solidFill>
                          <a:srgbClr val="FF0000"/>
                        </a:solidFill>
                        <a:latin typeface="+mj-lt"/>
                      </a:endParaRPr>
                    </a:p>
                  </a:txBody>
                  <a:tcPr>
                    <a:solidFill>
                      <a:schemeClr val="tx1">
                        <a:lumMod val="75000"/>
                      </a:schemeClr>
                    </a:solidFill>
                  </a:tcPr>
                </a:tc>
              </a:tr>
              <a:tr h="705811">
                <a:tc>
                  <a:txBody>
                    <a:bodyPr/>
                    <a:p>
                      <a:pPr algn="ctr"/>
                      <a:r>
                        <a:rPr b="1" dirty="0" sz="1800" lang="tr-TR">
                          <a:solidFill>
                            <a:srgbClr val="FF0000"/>
                          </a:solidFill>
                          <a:latin typeface="+mj-lt"/>
                        </a:rPr>
                        <a:t>OKUL TÜRÜ</a:t>
                      </a:r>
                    </a:p>
                  </a:txBody>
                  <a:tcPr anchor="ctr">
                    <a:solidFill>
                      <a:schemeClr val="tx1">
                        <a:lumMod val="75000"/>
                      </a:schemeClr>
                    </a:solidFill>
                  </a:tcPr>
                </a:tc>
                <a:tc>
                  <a:txBody>
                    <a:bodyPr/>
                    <a:p>
                      <a:pPr algn="ctr"/>
                      <a:r>
                        <a:rPr b="1" dirty="0" sz="1800" lang="tr-TR">
                          <a:solidFill>
                            <a:srgbClr val="FF0000"/>
                          </a:solidFill>
                          <a:latin typeface="+mj-lt"/>
                        </a:rPr>
                        <a:t>OKUL</a:t>
                      </a:r>
                      <a:r>
                        <a:rPr baseline="0" b="1" dirty="0" sz="1800" lang="tr-TR">
                          <a:solidFill>
                            <a:srgbClr val="FF0000"/>
                          </a:solidFill>
                          <a:latin typeface="+mj-lt"/>
                        </a:rPr>
                        <a:t> </a:t>
                      </a:r>
                    </a:p>
                    <a:p>
                      <a:pPr algn="ctr"/>
                      <a:r>
                        <a:rPr baseline="0" b="1" dirty="0" sz="1800" lang="tr-TR">
                          <a:solidFill>
                            <a:srgbClr val="FF0000"/>
                          </a:solidFill>
                          <a:latin typeface="+mj-lt"/>
                        </a:rPr>
                        <a:t>SAYISI </a:t>
                      </a:r>
                      <a:endParaRPr b="1" dirty="0" sz="1800" lang="tr-TR">
                        <a:solidFill>
                          <a:srgbClr val="FF0000"/>
                        </a:solidFill>
                        <a:latin typeface="+mj-lt"/>
                      </a:endParaRPr>
                    </a:p>
                  </a:txBody>
                  <a:tcPr>
                    <a:lnR w="12700" cap="flat" cmpd="sng" algn="ctr">
                      <a:solidFill>
                        <a:schemeClr val="tx1"/>
                      </a:solidFill>
                      <a:prstDash val="solid"/>
                      <a:round/>
                      <a:headEnd type="none" w="med" len="med"/>
                      <a:tailEnd type="none" w="med" len="med"/>
                    </a:lnR>
                    <a:solidFill>
                      <a:schemeClr val="tx1">
                        <a:lumMod val="75000"/>
                      </a:schemeClr>
                    </a:solidFill>
                  </a:tcPr>
                </a:tc>
                <a:tc>
                  <a:txBody>
                    <a:bodyPr/>
                    <a:p>
                      <a:pPr algn="ctr"/>
                      <a:r>
                        <a:rPr b="1" dirty="0" sz="1800" kern="1200" kumimoji="0" lang="tr-TR">
                          <a:solidFill>
                            <a:srgbClr val="FF0000"/>
                          </a:solidFill>
                          <a:latin typeface="+mj-lt"/>
                          <a:ea typeface="+mn-ea"/>
                          <a:cs typeface="+mn-cs"/>
                        </a:rPr>
                        <a:t>2021</a:t>
                      </a:r>
                      <a:r>
                        <a:rPr baseline="0" b="1" dirty="0" sz="1800" kern="1200" kumimoji="0" lang="tr-TR">
                          <a:solidFill>
                            <a:srgbClr val="FF0000"/>
                          </a:solidFill>
                          <a:latin typeface="+mj-lt"/>
                          <a:ea typeface="+mn-ea"/>
                          <a:cs typeface="+mn-cs"/>
                        </a:rPr>
                        <a:t> </a:t>
                      </a:r>
                      <a:r>
                        <a:rPr b="1" dirty="0" sz="1800" kern="1200" kumimoji="0" lang="tr-TR">
                          <a:solidFill>
                            <a:srgbClr val="FF0000"/>
                          </a:solidFill>
                          <a:latin typeface="+mj-lt"/>
                          <a:ea typeface="+mn-ea"/>
                          <a:cs typeface="+mn-cs"/>
                        </a:rPr>
                        <a:t>KONTENJAN</a:t>
                      </a:r>
                    </a:p>
                  </a:txBody>
                  <a:tcPr>
                    <a:lnL w="12700" cap="flat" cmpd="sng" algn="ctr">
                      <a:solidFill>
                        <a:schemeClr val="tx1"/>
                      </a:solidFill>
                      <a:prstDash val="solid"/>
                      <a:round/>
                      <a:headEnd type="none" w="med" len="med"/>
                      <a:tailEnd type="none" w="med" len="med"/>
                    </a:lnL>
                    <a:solidFill>
                      <a:schemeClr val="tx1">
                        <a:lumMod val="75000"/>
                      </a:schemeClr>
                    </a:solidFill>
                  </a:tcPr>
                </a:tc>
                <a:tc>
                  <a:txBody>
                    <a:bodyPr/>
                    <a:p>
                      <a:pPr algn="ctr"/>
                      <a:r>
                        <a:rPr b="1" dirty="0" sz="1800" kern="1200" kumimoji="0" lang="tr-TR">
                          <a:solidFill>
                            <a:srgbClr val="FF0000"/>
                          </a:solidFill>
                          <a:latin typeface="+mj-lt"/>
                          <a:ea typeface="+mn-ea"/>
                          <a:cs typeface="+mn-cs"/>
                        </a:rPr>
                        <a:t>2022</a:t>
                      </a:r>
                      <a:r>
                        <a:rPr baseline="0" b="1" dirty="0" sz="1800" kern="1200" kumimoji="0" lang="tr-TR">
                          <a:solidFill>
                            <a:srgbClr val="FF0000"/>
                          </a:solidFill>
                          <a:latin typeface="+mj-lt"/>
                          <a:ea typeface="+mn-ea"/>
                          <a:cs typeface="+mn-cs"/>
                        </a:rPr>
                        <a:t> </a:t>
                      </a:r>
                      <a:r>
                        <a:rPr b="1" dirty="0" sz="1800" kern="1200" kumimoji="0" lang="tr-TR">
                          <a:solidFill>
                            <a:srgbClr val="FF0000"/>
                          </a:solidFill>
                          <a:latin typeface="+mj-lt"/>
                          <a:ea typeface="+mn-ea"/>
                          <a:cs typeface="+mn-cs"/>
                        </a:rPr>
                        <a:t>KONTENJAN</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1800" kern="1200" kumimoji="0" lang="tr-TR">
                          <a:solidFill>
                            <a:srgbClr val="FF0000"/>
                          </a:solidFill>
                          <a:latin typeface="+mj-lt"/>
                          <a:ea typeface="+mn-ea"/>
                          <a:cs typeface="+mn-cs"/>
                        </a:rPr>
                        <a:t>202</a:t>
                      </a:r>
                      <a:r>
                        <a:rPr baseline="0" b="1" dirty="0" sz="1800" kern="1200" kumimoji="0" lang="tr-TR">
                          <a:solidFill>
                            <a:srgbClr val="FF0000"/>
                          </a:solidFill>
                          <a:latin typeface="+mj-lt"/>
                          <a:ea typeface="+mn-ea"/>
                          <a:cs typeface="+mn-cs"/>
                        </a:rPr>
                        <a:t>3</a:t>
                      </a:r>
                    </a:p>
                    <a:p>
                      <a:pPr algn="ctr" defTabSz="914400" eaLnBrk="1" fontAlgn="auto" hangingPunct="1" indent="0" latinLnBrk="0" marL="0" marR="0" rtl="0">
                        <a:lnSpc>
                          <a:spcPct val="100000"/>
                        </a:lnSpc>
                        <a:spcBef>
                          <a:spcPts val="0"/>
                        </a:spcBef>
                        <a:spcAft>
                          <a:spcPts val="0"/>
                        </a:spcAft>
                        <a:buClrTx/>
                        <a:buSzTx/>
                        <a:buFontTx/>
                        <a:buNone/>
                      </a:pPr>
                      <a:r>
                        <a:rPr b="1" dirty="0" sz="1800" kern="1200" kumimoji="0" lang="tr-TR">
                          <a:solidFill>
                            <a:srgbClr val="FF0000"/>
                          </a:solidFill>
                          <a:latin typeface="+mj-lt"/>
                          <a:ea typeface="+mn-ea"/>
                          <a:cs typeface="+mn-cs"/>
                        </a:rPr>
                        <a:t>KONTENJAN</a:t>
                      </a:r>
                    </a:p>
                  </a:txBody>
                  <a:tcPr>
                    <a:solidFill>
                      <a:schemeClr val="tx1">
                        <a:lumMod val="75000"/>
                      </a:schemeClr>
                    </a:solidFill>
                  </a:tcPr>
                </a:tc>
              </a:tr>
              <a:tr h="481371">
                <a:tc>
                  <a:txBody>
                    <a:bodyPr/>
                    <a:p>
                      <a:pPr algn="l"/>
                      <a:r>
                        <a:rPr b="1" dirty="0" sz="1800" i="0" lang="tr-TR">
                          <a:solidFill>
                            <a:srgbClr val="0070C0"/>
                          </a:solidFill>
                          <a:latin typeface="+mj-lt"/>
                        </a:rPr>
                        <a:t>Fen</a:t>
                      </a:r>
                      <a:r>
                        <a:rPr baseline="0" b="1" dirty="0" sz="1800" i="0" lang="tr-TR">
                          <a:solidFill>
                            <a:srgbClr val="0070C0"/>
                          </a:solidFill>
                          <a:latin typeface="+mj-lt"/>
                        </a:rPr>
                        <a:t> Lisesi</a:t>
                      </a:r>
                      <a:endParaRPr b="1" dirty="0" sz="1800" i="0" lang="tr-TR">
                        <a:solidFill>
                          <a:srgbClr val="0070C0"/>
                        </a:solidFill>
                        <a:latin typeface="+mj-lt"/>
                      </a:endParaRPr>
                    </a:p>
                  </a:txBody>
                  <a:tcPr anchor="ctr">
                    <a:solidFill>
                      <a:schemeClr val="tx1">
                        <a:lumMod val="75000"/>
                      </a:schemeClr>
                    </a:solidFill>
                  </a:tcPr>
                </a:tc>
                <a:tc>
                  <a:txBody>
                    <a:bodyPr/>
                    <a:p>
                      <a:pPr algn="ctr"/>
                      <a:r>
                        <a:rPr b="1" dirty="0" sz="1800" i="0" lang="tr-TR">
                          <a:solidFill>
                            <a:srgbClr val="0070C0"/>
                          </a:solidFill>
                          <a:latin typeface="+mj-lt"/>
                        </a:rPr>
                        <a:t>344</a:t>
                      </a:r>
                    </a:p>
                  </a:txBody>
                  <a:tcPr anchor="ctr">
                    <a:lnR w="12700" cap="flat" cmpd="sng" algn="ctr">
                      <a:solidFill>
                        <a:schemeClr val="tx1"/>
                      </a:solidFill>
                      <a:prstDash val="solid"/>
                      <a:round/>
                      <a:headEnd type="none" w="med" len="med"/>
                      <a:tailEnd type="none" w="med" len="med"/>
                    </a:lnR>
                    <a:solidFill>
                      <a:schemeClr val="tx1">
                        <a:lumMod val="75000"/>
                      </a:schemeClr>
                    </a:solidFill>
                  </a:tcPr>
                </a:tc>
                <a:tc>
                  <a:txBody>
                    <a:bodyPr/>
                    <a:p>
                      <a:pPr algn="ctr"/>
                      <a:r>
                        <a:rPr b="1" dirty="0" sz="1800" lang="tr-TR">
                          <a:solidFill>
                            <a:srgbClr val="FFFF00"/>
                          </a:solidFill>
                          <a:latin typeface="+mj-lt"/>
                        </a:rPr>
                        <a:t>36.980</a:t>
                      </a:r>
                    </a:p>
                  </a:txBody>
                  <a:tcPr anchor="ctr">
                    <a:lnL w="12700" cap="flat" cmpd="sng" algn="ctr">
                      <a:solidFill>
                        <a:schemeClr val="tx1"/>
                      </a:solidFill>
                      <a:prstDash val="solid"/>
                      <a:round/>
                      <a:headEnd type="none" w="med" len="med"/>
                      <a:tailEnd type="none" w="med" len="med"/>
                    </a:lnL>
                    <a:solidFill>
                      <a:schemeClr val="tx1">
                        <a:lumMod val="75000"/>
                      </a:schemeClr>
                    </a:solidFill>
                  </a:tcPr>
                </a:tc>
                <a:tc>
                  <a:txBody>
                    <a:bodyPr/>
                    <a:p>
                      <a:pPr algn="ctr"/>
                      <a:r>
                        <a:rPr b="1" dirty="0" sz="1800" lang="tr-TR">
                          <a:solidFill>
                            <a:srgbClr val="FFFF00"/>
                          </a:solidFill>
                          <a:latin typeface="+mj-lt"/>
                        </a:rPr>
                        <a:t>38.850</a:t>
                      </a:r>
                    </a:p>
                  </a:txBody>
                  <a:tcPr anchor="ctr">
                    <a:solidFill>
                      <a:schemeClr val="tx1">
                        <a:lumMod val="75000"/>
                      </a:schemeClr>
                    </a:solidFill>
                  </a:tcPr>
                </a:tc>
                <a:tc>
                  <a:txBody>
                    <a:bodyPr/>
                    <a:p>
                      <a:pPr algn="ctr"/>
                      <a:r>
                        <a:rPr b="1" dirty="0" sz="1800" lang="tr-TR">
                          <a:solidFill>
                            <a:srgbClr val="FFFF00"/>
                          </a:solidFill>
                          <a:latin typeface="+mj-lt"/>
                        </a:rPr>
                        <a:t>40.470</a:t>
                      </a:r>
                    </a:p>
                  </a:txBody>
                  <a:tcPr anchor="ctr">
                    <a:solidFill>
                      <a:schemeClr val="tx1">
                        <a:lumMod val="75000"/>
                      </a:schemeClr>
                    </a:solidFill>
                  </a:tcPr>
                </a:tc>
              </a:tr>
              <a:tr h="576064">
                <a:tc>
                  <a:txBody>
                    <a:bodyPr/>
                    <a:p>
                      <a:pPr algn="l"/>
                      <a:r>
                        <a:rPr b="1" dirty="0" sz="1800" i="0" lang="tr-TR">
                          <a:solidFill>
                            <a:srgbClr val="0070C0"/>
                          </a:solidFill>
                          <a:latin typeface="+mj-lt"/>
                        </a:rPr>
                        <a:t>Anadolu</a:t>
                      </a:r>
                      <a:r>
                        <a:rPr baseline="0" b="1" dirty="0" sz="1800" i="0" lang="tr-TR">
                          <a:solidFill>
                            <a:srgbClr val="0070C0"/>
                          </a:solidFill>
                          <a:latin typeface="+mj-lt"/>
                        </a:rPr>
                        <a:t> Lisesi</a:t>
                      </a:r>
                      <a:endParaRPr b="1" dirty="0" sz="1800" i="0" lang="tr-TR">
                        <a:solidFill>
                          <a:srgbClr val="0070C0"/>
                        </a:solidFill>
                        <a:latin typeface="+mj-lt"/>
                      </a:endParaRPr>
                    </a:p>
                  </a:txBody>
                  <a:tcPr anchor="ct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1800" i="0" kern="1200" kumimoji="0" lang="tr-TR">
                          <a:solidFill>
                            <a:srgbClr val="0070C0"/>
                          </a:solidFill>
                          <a:latin typeface="+mj-lt"/>
                          <a:ea typeface="+mn-ea"/>
                          <a:cs typeface="+mn-cs"/>
                        </a:rPr>
                        <a:t>(2885)</a:t>
                      </a:r>
                    </a:p>
                    <a:p>
                      <a:pPr algn="ctr"/>
                      <a:r>
                        <a:rPr b="1" dirty="0" sz="1800" i="0" lang="tr-TR">
                          <a:solidFill>
                            <a:srgbClr val="0070C0"/>
                          </a:solidFill>
                          <a:latin typeface="+mj-lt"/>
                        </a:rPr>
                        <a:t>290</a:t>
                      </a:r>
                    </a:p>
                  </a:txBody>
                  <a:tcPr anchor="ctr">
                    <a:solidFill>
                      <a:schemeClr val="tx1">
                        <a:lumMod val="75000"/>
                      </a:schemeClr>
                    </a:solidFill>
                  </a:tcPr>
                </a:tc>
                <a:tc>
                  <a:txBody>
                    <a:bodyPr/>
                    <a:p>
                      <a:pPr algn="ctr"/>
                      <a:r>
                        <a:rPr b="1" dirty="0" sz="1800" lang="tr-TR">
                          <a:solidFill>
                            <a:srgbClr val="FFFF00"/>
                          </a:solidFill>
                          <a:latin typeface="+mj-lt"/>
                        </a:rPr>
                        <a:t>56.396</a:t>
                      </a:r>
                    </a:p>
                  </a:txBody>
                  <a:tcPr anchor="ctr">
                    <a:solidFill>
                      <a:schemeClr val="tx1">
                        <a:lumMod val="75000"/>
                      </a:schemeClr>
                    </a:solidFill>
                  </a:tcPr>
                </a:tc>
                <a:tc>
                  <a:txBody>
                    <a:bodyPr/>
                    <a:p>
                      <a:pPr algn="ctr"/>
                      <a:r>
                        <a:rPr b="1" dirty="0" sz="1800" lang="tr-TR">
                          <a:solidFill>
                            <a:srgbClr val="FFFF00"/>
                          </a:solidFill>
                          <a:latin typeface="+mj-lt"/>
                        </a:rPr>
                        <a:t>65.866</a:t>
                      </a:r>
                    </a:p>
                  </a:txBody>
                  <a:tcPr anchor="ctr">
                    <a:solidFill>
                      <a:schemeClr val="tx1">
                        <a:lumMod val="75000"/>
                      </a:schemeClr>
                    </a:solidFill>
                  </a:tcPr>
                </a:tc>
                <a:tc>
                  <a:txBody>
                    <a:bodyPr/>
                    <a:p>
                      <a:pPr algn="ctr"/>
                      <a:r>
                        <a:rPr b="1" dirty="0" sz="1800" lang="tr-TR">
                          <a:solidFill>
                            <a:srgbClr val="FFFF00"/>
                          </a:solidFill>
                          <a:latin typeface="+mj-lt"/>
                        </a:rPr>
                        <a:t>71.022</a:t>
                      </a:r>
                    </a:p>
                  </a:txBody>
                  <a:tcPr anchor="ctr">
                    <a:solidFill>
                      <a:schemeClr val="tx1">
                        <a:lumMod val="75000"/>
                      </a:schemeClr>
                    </a:solidFill>
                  </a:tcPr>
                </a:tc>
              </a:tr>
              <a:tr h="379080">
                <a:tc>
                  <a:txBody>
                    <a:bodyPr/>
                    <a:p>
                      <a:pPr algn="l"/>
                      <a:r>
                        <a:rPr b="1" dirty="0" sz="1800" i="0" lang="tr-TR">
                          <a:solidFill>
                            <a:srgbClr val="0070C0"/>
                          </a:solidFill>
                          <a:latin typeface="+mj-lt"/>
                        </a:rPr>
                        <a:t>Sosyal</a:t>
                      </a:r>
                      <a:r>
                        <a:rPr baseline="0" b="1" dirty="0" sz="1800" i="0" lang="tr-TR">
                          <a:solidFill>
                            <a:srgbClr val="0070C0"/>
                          </a:solidFill>
                          <a:latin typeface="+mj-lt"/>
                        </a:rPr>
                        <a:t> bilimler Lisesi</a:t>
                      </a:r>
                      <a:endParaRPr b="1" dirty="0" sz="1800" i="0" lang="tr-TR">
                        <a:solidFill>
                          <a:srgbClr val="0070C0"/>
                        </a:solidFill>
                        <a:latin typeface="+mj-lt"/>
                      </a:endParaRPr>
                    </a:p>
                  </a:txBody>
                  <a:tcPr anchor="ctr">
                    <a:solidFill>
                      <a:schemeClr val="tx1">
                        <a:lumMod val="75000"/>
                      </a:schemeClr>
                    </a:solidFill>
                  </a:tcPr>
                </a:tc>
                <a:tc>
                  <a:txBody>
                    <a:bodyPr/>
                    <a:p>
                      <a:pPr algn="ctr"/>
                      <a:r>
                        <a:rPr b="1" dirty="0" sz="1800" i="0" lang="tr-TR">
                          <a:solidFill>
                            <a:srgbClr val="0070C0"/>
                          </a:solidFill>
                          <a:latin typeface="+mj-lt"/>
                        </a:rPr>
                        <a:t>93</a:t>
                      </a:r>
                    </a:p>
                  </a:txBody>
                  <a:tcPr anchor="ctr">
                    <a:solidFill>
                      <a:schemeClr val="tx1">
                        <a:lumMod val="75000"/>
                      </a:schemeClr>
                    </a:solidFill>
                  </a:tcPr>
                </a:tc>
                <a:tc>
                  <a:txBody>
                    <a:bodyPr/>
                    <a:p>
                      <a:pPr algn="ctr"/>
                      <a:r>
                        <a:rPr b="1" dirty="0" sz="1800" lang="tr-TR">
                          <a:solidFill>
                            <a:srgbClr val="FFFF00"/>
                          </a:solidFill>
                          <a:latin typeface="+mj-lt"/>
                        </a:rPr>
                        <a:t>10.142</a:t>
                      </a:r>
                    </a:p>
                  </a:txBody>
                  <a:tcPr anchor="ctr">
                    <a:solidFill>
                      <a:schemeClr val="tx1">
                        <a:lumMod val="75000"/>
                      </a:schemeClr>
                    </a:solidFill>
                  </a:tcPr>
                </a:tc>
                <a:tc>
                  <a:txBody>
                    <a:bodyPr/>
                    <a:p>
                      <a:pPr algn="ctr"/>
                      <a:r>
                        <a:rPr b="1" dirty="0" sz="1800" lang="tr-TR">
                          <a:solidFill>
                            <a:srgbClr val="FFFF00"/>
                          </a:solidFill>
                          <a:latin typeface="+mj-lt"/>
                        </a:rPr>
                        <a:t>10.380</a:t>
                      </a:r>
                    </a:p>
                  </a:txBody>
                  <a:tcPr anchor="ctr">
                    <a:solidFill>
                      <a:schemeClr val="tx1">
                        <a:lumMod val="75000"/>
                      </a:schemeClr>
                    </a:solidFill>
                  </a:tcPr>
                </a:tc>
                <a:tc>
                  <a:txBody>
                    <a:bodyPr/>
                    <a:p>
                      <a:pPr algn="ctr"/>
                      <a:r>
                        <a:rPr b="1" dirty="0" sz="1800" lang="tr-TR">
                          <a:solidFill>
                            <a:srgbClr val="FFFF00"/>
                          </a:solidFill>
                          <a:latin typeface="+mj-lt"/>
                        </a:rPr>
                        <a:t>10.740</a:t>
                      </a:r>
                    </a:p>
                  </a:txBody>
                  <a:tcPr anchor="ctr">
                    <a:solidFill>
                      <a:schemeClr val="tx1">
                        <a:lumMod val="75000"/>
                      </a:schemeClr>
                    </a:solidFill>
                  </a:tcPr>
                </a:tc>
              </a:tr>
              <a:tr h="569952">
                <a:tc>
                  <a:txBody>
                    <a:bodyPr/>
                    <a:p>
                      <a:pPr algn="l"/>
                      <a:r>
                        <a:rPr b="1" dirty="0" sz="1800" i="0" lang="tr-TR">
                          <a:solidFill>
                            <a:srgbClr val="0070C0"/>
                          </a:solidFill>
                          <a:latin typeface="+mj-lt"/>
                        </a:rPr>
                        <a:t>Mesleki</a:t>
                      </a:r>
                      <a:r>
                        <a:rPr baseline="0" b="1" dirty="0" sz="1800" i="0" lang="tr-TR">
                          <a:solidFill>
                            <a:srgbClr val="0070C0"/>
                          </a:solidFill>
                          <a:latin typeface="+mj-lt"/>
                        </a:rPr>
                        <a:t> ve Teknik </a:t>
                      </a:r>
                      <a:r>
                        <a:rPr baseline="0" b="1" dirty="0" sz="1800" i="0" lang="tr-TR" err="1">
                          <a:solidFill>
                            <a:srgbClr val="0070C0"/>
                          </a:solidFill>
                          <a:latin typeface="+mj-lt"/>
                        </a:rPr>
                        <a:t>And</a:t>
                      </a:r>
                      <a:r>
                        <a:rPr baseline="0" b="1" dirty="0" sz="1800" i="0" lang="tr-TR">
                          <a:solidFill>
                            <a:srgbClr val="0070C0"/>
                          </a:solidFill>
                          <a:latin typeface="+mj-lt"/>
                        </a:rPr>
                        <a:t>. L.</a:t>
                      </a:r>
                      <a:endParaRPr b="1" dirty="0" sz="1800" i="0" lang="tr-TR">
                        <a:solidFill>
                          <a:srgbClr val="0070C0"/>
                        </a:solidFill>
                        <a:latin typeface="+mj-lt"/>
                      </a:endParaRPr>
                    </a:p>
                  </a:txBody>
                  <a:tcPr anchor="ctr">
                    <a:solidFill>
                      <a:schemeClr val="tx1">
                        <a:lumMod val="75000"/>
                      </a:schemeClr>
                    </a:solidFill>
                  </a:tcPr>
                </a:tc>
                <a:tc>
                  <a:txBody>
                    <a:bodyPr/>
                    <a:p>
                      <a:pPr algn="ctr"/>
                      <a:r>
                        <a:rPr b="1" dirty="0" sz="1800" i="0" lang="tr-TR">
                          <a:solidFill>
                            <a:srgbClr val="0070C0"/>
                          </a:solidFill>
                          <a:latin typeface="+mj-lt"/>
                        </a:rPr>
                        <a:t>(2417)</a:t>
                      </a:r>
                    </a:p>
                    <a:p>
                      <a:pPr algn="ctr"/>
                      <a:r>
                        <a:rPr b="1" dirty="0" sz="1800" i="0" lang="tr-TR">
                          <a:solidFill>
                            <a:srgbClr val="0070C0"/>
                          </a:solidFill>
                          <a:latin typeface="+mj-lt"/>
                        </a:rPr>
                        <a:t>716</a:t>
                      </a:r>
                    </a:p>
                  </a:txBody>
                  <a:tcPr anchor="ctr">
                    <a:solidFill>
                      <a:schemeClr val="tx1">
                        <a:lumMod val="75000"/>
                      </a:schemeClr>
                    </a:solidFill>
                  </a:tcPr>
                </a:tc>
                <a:tc>
                  <a:txBody>
                    <a:bodyPr/>
                    <a:p>
                      <a:pPr algn="ctr"/>
                      <a:r>
                        <a:rPr b="1" dirty="0" sz="1800" lang="tr-TR">
                          <a:solidFill>
                            <a:srgbClr val="FFFF00"/>
                          </a:solidFill>
                          <a:latin typeface="+mj-lt"/>
                        </a:rPr>
                        <a:t>33.930</a:t>
                      </a:r>
                    </a:p>
                  </a:txBody>
                  <a:tcPr anchor="ctr">
                    <a:solidFill>
                      <a:schemeClr val="tx1">
                        <a:lumMod val="75000"/>
                      </a:schemeClr>
                    </a:solidFill>
                  </a:tcPr>
                </a:tc>
                <a:tc>
                  <a:txBody>
                    <a:bodyPr/>
                    <a:p>
                      <a:pPr algn="ctr"/>
                      <a:r>
                        <a:rPr b="1" dirty="0" sz="1800" lang="tr-TR">
                          <a:solidFill>
                            <a:srgbClr val="FFFF00"/>
                          </a:solidFill>
                          <a:latin typeface="+mj-lt"/>
                        </a:rPr>
                        <a:t>37.170</a:t>
                      </a:r>
                    </a:p>
                  </a:txBody>
                  <a:tcPr anchor="ctr">
                    <a:solidFill>
                      <a:schemeClr val="tx1">
                        <a:lumMod val="75000"/>
                      </a:schemeClr>
                    </a:solidFill>
                  </a:tcPr>
                </a:tc>
                <a:tc>
                  <a:txBody>
                    <a:bodyPr/>
                    <a:p>
                      <a:pPr algn="ctr"/>
                      <a:r>
                        <a:rPr b="1" dirty="0" sz="1800" lang="tr-TR">
                          <a:solidFill>
                            <a:srgbClr val="FFFF00"/>
                          </a:solidFill>
                          <a:latin typeface="+mj-lt"/>
                        </a:rPr>
                        <a:t>41.826</a:t>
                      </a:r>
                    </a:p>
                  </a:txBody>
                  <a:tcPr anchor="ctr">
                    <a:solidFill>
                      <a:schemeClr val="tx1">
                        <a:lumMod val="75000"/>
                      </a:schemeClr>
                    </a:solidFill>
                  </a:tcPr>
                </a:tc>
              </a:tr>
              <a:tr h="612000">
                <a:tc>
                  <a:txBody>
                    <a:bodyPr/>
                    <a:p>
                      <a:pPr algn="l"/>
                      <a:r>
                        <a:rPr b="1" dirty="0" sz="1800" i="0" lang="tr-TR">
                          <a:solidFill>
                            <a:srgbClr val="0070C0"/>
                          </a:solidFill>
                          <a:latin typeface="+mj-lt"/>
                        </a:rPr>
                        <a:t>Anadolu imam</a:t>
                      </a:r>
                      <a:r>
                        <a:rPr baseline="0" b="1" dirty="0" sz="1800" i="0" lang="tr-TR">
                          <a:solidFill>
                            <a:srgbClr val="0070C0"/>
                          </a:solidFill>
                          <a:latin typeface="+mj-lt"/>
                        </a:rPr>
                        <a:t> Hatip L.</a:t>
                      </a:r>
                      <a:endParaRPr b="1" dirty="0" sz="1800" i="0" lang="tr-TR">
                        <a:solidFill>
                          <a:srgbClr val="0070C0"/>
                        </a:solidFill>
                        <a:latin typeface="+mj-lt"/>
                      </a:endParaRPr>
                    </a:p>
                  </a:txBody>
                  <a:tcPr>
                    <a:solidFill>
                      <a:schemeClr val="tx1">
                        <a:lumMod val="75000"/>
                      </a:schemeClr>
                    </a:solidFill>
                  </a:tcPr>
                </a:tc>
                <a:tc>
                  <a:txBody>
                    <a:bodyPr/>
                    <a:p>
                      <a:pPr algn="ctr"/>
                      <a:r>
                        <a:rPr b="1" dirty="0" sz="1800" i="0" lang="tr-TR">
                          <a:solidFill>
                            <a:srgbClr val="0070C0"/>
                          </a:solidFill>
                          <a:latin typeface="+mj-lt"/>
                        </a:rPr>
                        <a:t>(1677) 339</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1800" lang="tr-TR">
                          <a:solidFill>
                            <a:srgbClr val="FFFF00"/>
                          </a:solidFill>
                          <a:latin typeface="+mj-lt"/>
                        </a:rPr>
                        <a:t>36.712</a:t>
                      </a:r>
                    </a:p>
                  </a:txBody>
                  <a:tcP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1800" lang="tr-TR">
                          <a:solidFill>
                            <a:srgbClr val="FFFF00"/>
                          </a:solidFill>
                          <a:latin typeface="+mj-lt"/>
                        </a:rPr>
                        <a:t>39.666</a:t>
                      </a:r>
                    </a:p>
                    <a:p>
                      <a:pPr algn="ctr"/>
                      <a:endParaRPr b="1" dirty="0" sz="1800" lang="tr-TR">
                        <a:solidFill>
                          <a:srgbClr val="FFFF00"/>
                        </a:solidFill>
                        <a:latin typeface="+mj-lt"/>
                      </a:endParaRPr>
                    </a:p>
                  </a:txBody>
                  <a:tcPr>
                    <a:solidFill>
                      <a:schemeClr val="tx1">
                        <a:lumMod val="75000"/>
                      </a:schemeClr>
                    </a:solidFill>
                  </a:tcPr>
                </a:tc>
                <a:tc>
                  <a:txBody>
                    <a:bodyPr/>
                    <a:p>
                      <a:pPr algn="ctr"/>
                      <a:r>
                        <a:rPr b="1" dirty="0" sz="1800" lang="tr-TR">
                          <a:solidFill>
                            <a:srgbClr val="FFFF00"/>
                          </a:solidFill>
                          <a:latin typeface="+mj-lt"/>
                        </a:rPr>
                        <a:t>42.356</a:t>
                      </a:r>
                    </a:p>
                  </a:txBody>
                  <a:tcPr>
                    <a:solidFill>
                      <a:schemeClr val="tx1">
                        <a:lumMod val="75000"/>
                      </a:schemeClr>
                    </a:solidFill>
                  </a:tcPr>
                </a:tc>
              </a:tr>
              <a:tr h="247992">
                <a:tc>
                  <a:txBody>
                    <a:bodyPr/>
                    <a:p>
                      <a:r>
                        <a:rPr b="1" dirty="0" sz="1800" lang="tr-TR">
                          <a:solidFill>
                            <a:srgbClr val="0070C0"/>
                          </a:solidFill>
                          <a:latin typeface="+mj-lt"/>
                        </a:rPr>
                        <a:t>Çok Programlı </a:t>
                      </a:r>
                      <a:r>
                        <a:rPr b="1" dirty="0" sz="1800" lang="tr-TR" err="1">
                          <a:solidFill>
                            <a:srgbClr val="0070C0"/>
                          </a:solidFill>
                          <a:latin typeface="+mj-lt"/>
                        </a:rPr>
                        <a:t>And</a:t>
                      </a:r>
                      <a:r>
                        <a:rPr b="1" dirty="0" sz="1800" lang="tr-TR">
                          <a:solidFill>
                            <a:srgbClr val="0070C0"/>
                          </a:solidFill>
                          <a:latin typeface="+mj-lt"/>
                        </a:rPr>
                        <a:t>. L.</a:t>
                      </a:r>
                    </a:p>
                  </a:txBody>
                  <a:tcPr>
                    <a:solidFill>
                      <a:schemeClr val="tx1">
                        <a:lumMod val="75000"/>
                      </a:schemeClr>
                    </a:solidFill>
                  </a:tcPr>
                </a:tc>
                <a:tc>
                  <a:txBody>
                    <a:bodyPr/>
                    <a:p>
                      <a:pPr algn="ctr"/>
                      <a:r>
                        <a:rPr b="1" dirty="0" sz="1800" lang="tr-TR">
                          <a:solidFill>
                            <a:srgbClr val="0070C0"/>
                          </a:solidFill>
                          <a:latin typeface="+mj-lt"/>
                        </a:rPr>
                        <a:t>(690)</a:t>
                      </a:r>
                    </a:p>
                  </a:txBody>
                  <a:tcPr>
                    <a:solidFill>
                      <a:schemeClr val="tx1">
                        <a:lumMod val="75000"/>
                      </a:schemeClr>
                    </a:solidFill>
                  </a:tcPr>
                </a:tc>
                <a:tc>
                  <a:txBody>
                    <a:bodyPr/>
                    <a:p>
                      <a:pPr algn="ctr"/>
                      <a:r>
                        <a:rPr b="1" dirty="0" sz="1800" lang="tr-TR">
                          <a:solidFill>
                            <a:srgbClr val="0070C0"/>
                          </a:solidFill>
                          <a:latin typeface="+mj-lt"/>
                        </a:rPr>
                        <a:t>120.007</a:t>
                      </a:r>
                    </a:p>
                  </a:txBody>
                  <a:tcPr>
                    <a:solidFill>
                      <a:schemeClr val="tx1">
                        <a:lumMod val="75000"/>
                      </a:schemeClr>
                    </a:solidFill>
                  </a:tcPr>
                </a:tc>
                <a:tc>
                  <a:txBody>
                    <a:bodyPr/>
                    <a:p>
                      <a:pPr algn="ctr"/>
                      <a:r>
                        <a:rPr b="1" dirty="0" sz="1800" lang="tr-TR">
                          <a:solidFill>
                            <a:srgbClr val="0070C0"/>
                          </a:solidFill>
                          <a:latin typeface="+mj-lt"/>
                        </a:rPr>
                        <a:t>120.600</a:t>
                      </a:r>
                    </a:p>
                  </a:txBody>
                  <a:tcPr>
                    <a:solidFill>
                      <a:schemeClr val="tx1">
                        <a:lumMod val="75000"/>
                      </a:schemeClr>
                    </a:solidFill>
                  </a:tcPr>
                </a:tc>
                <a:tc>
                  <a:txBody>
                    <a:bodyPr/>
                    <a:p>
                      <a:pPr algn="ctr"/>
                      <a:r>
                        <a:rPr b="1" dirty="0" sz="1800" lang="tr-TR">
                          <a:solidFill>
                            <a:srgbClr val="0070C0"/>
                          </a:solidFill>
                          <a:latin typeface="+mj-lt"/>
                        </a:rPr>
                        <a:t>120.340</a:t>
                      </a:r>
                    </a:p>
                  </a:txBody>
                  <a:tcPr>
                    <a:solidFill>
                      <a:schemeClr val="tx1">
                        <a:lumMod val="75000"/>
                      </a:schemeClr>
                    </a:solidFill>
                  </a:tcPr>
                </a:tc>
              </a:tr>
              <a:tr h="294848">
                <a:tc>
                  <a:txBody>
                    <a:bodyPr/>
                    <a:p>
                      <a:r>
                        <a:rPr b="1" dirty="0" sz="1800" lang="tr-TR">
                          <a:solidFill>
                            <a:srgbClr val="0070C0"/>
                          </a:solidFill>
                          <a:latin typeface="+mj-lt"/>
                        </a:rPr>
                        <a:t>Güzel Sanatlar</a:t>
                      </a:r>
                      <a:r>
                        <a:rPr baseline="0" b="1" dirty="0" sz="1800" lang="tr-TR">
                          <a:solidFill>
                            <a:srgbClr val="0070C0"/>
                          </a:solidFill>
                          <a:latin typeface="+mj-lt"/>
                        </a:rPr>
                        <a:t> Lisesi</a:t>
                      </a:r>
                      <a:r>
                        <a:rPr b="1" dirty="0" sz="1800" lang="tr-TR">
                          <a:solidFill>
                            <a:srgbClr val="0070C0"/>
                          </a:solidFill>
                          <a:latin typeface="+mj-lt"/>
                        </a:rPr>
                        <a:t> </a:t>
                      </a:r>
                    </a:p>
                  </a:txBody>
                  <a:tcPr>
                    <a:solidFill>
                      <a:schemeClr val="tx1">
                        <a:lumMod val="75000"/>
                      </a:schemeClr>
                    </a:solidFill>
                  </a:tcPr>
                </a:tc>
                <a:tc>
                  <a:txBody>
                    <a:bodyPr/>
                    <a:p>
                      <a:pPr algn="ctr"/>
                      <a:r>
                        <a:rPr b="1" dirty="0" sz="1800" lang="tr-TR">
                          <a:solidFill>
                            <a:srgbClr val="0070C0"/>
                          </a:solidFill>
                          <a:latin typeface="+mj-lt"/>
                        </a:rPr>
                        <a:t>100</a:t>
                      </a:r>
                    </a:p>
                  </a:txBody>
                  <a:tcPr>
                    <a:solidFill>
                      <a:schemeClr val="tx1">
                        <a:lumMod val="75000"/>
                      </a:schemeClr>
                    </a:solidFill>
                  </a:tcPr>
                </a:tc>
                <a:tc>
                  <a:txBody>
                    <a:bodyPr/>
                    <a:p>
                      <a:pPr algn="ctr"/>
                      <a:r>
                        <a:rPr b="1" dirty="0" sz="1800" lang="tr-TR">
                          <a:solidFill>
                            <a:srgbClr val="0070C0"/>
                          </a:solidFill>
                          <a:latin typeface="+mj-lt"/>
                        </a:rPr>
                        <a:t>17.362</a:t>
                      </a:r>
                    </a:p>
                  </a:txBody>
                  <a:tcPr>
                    <a:solidFill>
                      <a:schemeClr val="tx1">
                        <a:lumMod val="75000"/>
                      </a:schemeClr>
                    </a:solidFill>
                  </a:tcPr>
                </a:tc>
                <a:tc>
                  <a:txBody>
                    <a:bodyPr/>
                    <a:p>
                      <a:pPr algn="ctr"/>
                      <a:r>
                        <a:rPr b="1" dirty="0" sz="1800" lang="tr-TR">
                          <a:solidFill>
                            <a:srgbClr val="0070C0"/>
                          </a:solidFill>
                          <a:latin typeface="+mj-lt"/>
                        </a:rPr>
                        <a:t>17.770</a:t>
                      </a:r>
                    </a:p>
                  </a:txBody>
                  <a:tcPr>
                    <a:solidFill>
                      <a:schemeClr val="tx1">
                        <a:lumMod val="75000"/>
                      </a:schemeClr>
                    </a:solidFill>
                  </a:tcPr>
                </a:tc>
                <a:tc>
                  <a:txBody>
                    <a:bodyPr/>
                    <a:p>
                      <a:pPr algn="ctr"/>
                      <a:r>
                        <a:rPr b="1" dirty="0" sz="1800" lang="tr-TR">
                          <a:solidFill>
                            <a:srgbClr val="0070C0"/>
                          </a:solidFill>
                          <a:latin typeface="+mj-lt"/>
                        </a:rPr>
                        <a:t>17.455</a:t>
                      </a:r>
                    </a:p>
                  </a:txBody>
                  <a:tcPr>
                    <a:solidFill>
                      <a:schemeClr val="tx1">
                        <a:lumMod val="75000"/>
                      </a:schemeClr>
                    </a:solidFill>
                  </a:tcPr>
                </a:tc>
              </a:tr>
              <a:tr h="294848">
                <a:tc>
                  <a:txBody>
                    <a:bodyPr/>
                    <a:p>
                      <a:r>
                        <a:rPr b="1" dirty="0" sz="1800" lang="tr-TR">
                          <a:solidFill>
                            <a:srgbClr val="0070C0"/>
                          </a:solidFill>
                          <a:latin typeface="+mj-lt"/>
                        </a:rPr>
                        <a:t>Spor Lisesi</a:t>
                      </a:r>
                    </a:p>
                  </a:txBody>
                  <a:tcPr>
                    <a:solidFill>
                      <a:schemeClr val="tx1">
                        <a:lumMod val="75000"/>
                      </a:schemeClr>
                    </a:solidFill>
                  </a:tcPr>
                </a:tc>
                <a:tc>
                  <a:txBody>
                    <a:bodyPr/>
                    <a:p>
                      <a:pPr algn="ctr"/>
                      <a:r>
                        <a:rPr b="1" dirty="0" sz="1800" lang="tr-TR">
                          <a:solidFill>
                            <a:srgbClr val="0070C0"/>
                          </a:solidFill>
                          <a:latin typeface="+mj-lt"/>
                        </a:rPr>
                        <a:t>93</a:t>
                      </a:r>
                    </a:p>
                  </a:txBody>
                  <a:tcPr>
                    <a:solidFill>
                      <a:schemeClr val="tx1">
                        <a:lumMod val="75000"/>
                      </a:schemeClr>
                    </a:solidFill>
                  </a:tcPr>
                </a:tc>
                <a:tc>
                  <a:txBody>
                    <a:bodyPr/>
                    <a:p>
                      <a:pPr algn="ctr"/>
                      <a:r>
                        <a:rPr b="1" dirty="0" sz="1800" lang="tr-TR">
                          <a:solidFill>
                            <a:srgbClr val="0070C0"/>
                          </a:solidFill>
                          <a:latin typeface="+mj-lt"/>
                        </a:rPr>
                        <a:t>22.632</a:t>
                      </a:r>
                    </a:p>
                  </a:txBody>
                  <a:tcPr>
                    <a:solidFill>
                      <a:schemeClr val="tx1">
                        <a:lumMod val="75000"/>
                      </a:schemeClr>
                    </a:solidFill>
                  </a:tcPr>
                </a:tc>
                <a:tc>
                  <a:txBody>
                    <a:bodyPr/>
                    <a:p>
                      <a:pPr algn="ctr"/>
                      <a:r>
                        <a:rPr b="1" dirty="0" sz="1800" lang="tr-TR">
                          <a:solidFill>
                            <a:srgbClr val="0070C0"/>
                          </a:solidFill>
                          <a:latin typeface="+mj-lt"/>
                        </a:rPr>
                        <a:t>23.232</a:t>
                      </a:r>
                    </a:p>
                  </a:txBody>
                  <a:tcPr>
                    <a:solidFill>
                      <a:schemeClr val="tx1">
                        <a:lumMod val="75000"/>
                      </a:schemeClr>
                    </a:solidFill>
                  </a:tcPr>
                </a:tc>
                <a:tc>
                  <a:txBody>
                    <a:bodyPr/>
                    <a:p>
                      <a:pPr algn="ctr"/>
                      <a:r>
                        <a:rPr b="1" dirty="0" sz="1800" lang="tr-TR">
                          <a:solidFill>
                            <a:srgbClr val="0070C0"/>
                          </a:solidFill>
                          <a:latin typeface="+mj-lt"/>
                        </a:rPr>
                        <a:t>23.673</a:t>
                      </a:r>
                    </a:p>
                  </a:txBody>
                  <a:tcPr>
                    <a:solidFill>
                      <a:schemeClr val="tx1">
                        <a:lumMod val="75000"/>
                      </a:schemeClr>
                    </a:solidFill>
                  </a:tcPr>
                </a:tc>
              </a:tr>
            </a:tbl>
          </a:graphicData>
        </a:graphic>
      </p:graphicFrame>
      <p:sp>
        <p:nvSpPr>
          <p:cNvPr id="1048608" name="3 Dikdörtgen"/>
          <p:cNvSpPr/>
          <p:nvPr/>
        </p:nvSpPr>
        <p:spPr>
          <a:xfrm>
            <a:off x="611560" y="6309320"/>
            <a:ext cx="6058133" cy="369332"/>
          </a:xfrm>
          <a:prstGeom prst="rect"/>
        </p:spPr>
        <p:txBody>
          <a:bodyPr wrap="none">
            <a:spAutoFit/>
          </a:bodyPr>
          <a:p>
            <a:r>
              <a:rPr b="1" dirty="0" i="1" lang="tr-TR">
                <a:solidFill>
                  <a:srgbClr val="FF0000"/>
                </a:solidFill>
              </a:rPr>
              <a:t>* Parantez içindeki sayılar ortalama ile alan okullardır.</a:t>
            </a:r>
            <a:endParaRPr dirty="0" lang="tr-TR">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12" name="2 Dikdörtgen"/>
          <p:cNvSpPr/>
          <p:nvPr/>
        </p:nvSpPr>
        <p:spPr>
          <a:xfrm>
            <a:off x="1043608" y="116632"/>
            <a:ext cx="6641177" cy="707886"/>
          </a:xfrm>
          <a:prstGeom prst="rect"/>
        </p:spPr>
        <p:txBody>
          <a:bodyPr wrap="none">
            <a:spAutoFit/>
          </a:bodyPr>
          <a:p>
            <a:r>
              <a:rPr dirty="0" sz="40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SINAV VE YERLEŞTİME TAKVİMİ</a:t>
            </a:r>
            <a:endParaRPr dirty="0" sz="4000" lang="tr-TR">
              <a:ln w="18415" cmpd="sng">
                <a:solidFill>
                  <a:srgbClr val="FF0000"/>
                </a:solidFill>
                <a:prstDash val="solid"/>
              </a:ln>
              <a:solidFill>
                <a:srgbClr val="FF0000"/>
              </a:solidFill>
              <a:latin typeface="+mj-lt"/>
            </a:endParaRPr>
          </a:p>
        </p:txBody>
      </p:sp>
      <p:sp>
        <p:nvSpPr>
          <p:cNvPr id="1048613" name="4 Dikdörtgen"/>
          <p:cNvSpPr/>
          <p:nvPr/>
        </p:nvSpPr>
        <p:spPr>
          <a:xfrm>
            <a:off x="807357" y="5671498"/>
            <a:ext cx="6626228" cy="1015663"/>
          </a:xfrm>
          <a:prstGeom prst="rect"/>
        </p:spPr>
        <p:txBody>
          <a:bodyPr wrap="square">
            <a:spAutoFit/>
          </a:bodyPr>
          <a:p>
            <a:endParaRPr b="1" dirty="0" sz="2000" i="1" lang="tr-TR">
              <a:solidFill>
                <a:srgbClr val="FFFF00"/>
              </a:solidFill>
              <a:latin typeface="+mj-lt"/>
              <a:ea typeface="Roboto Condensed" panose="02000000000000000000" pitchFamily="2" charset="0"/>
            </a:endParaRPr>
          </a:p>
          <a:p>
            <a:endParaRPr b="1" dirty="0" sz="2000" i="1" lang="tr-TR">
              <a:solidFill>
                <a:srgbClr val="FFFF00"/>
              </a:solidFill>
              <a:latin typeface="+mj-lt"/>
              <a:ea typeface="Roboto Condensed" panose="02000000000000000000" pitchFamily="2" charset="0"/>
            </a:endParaRPr>
          </a:p>
          <a:p>
            <a:r>
              <a:rPr b="1" dirty="0" sz="2000" i="1" lang="tr-TR">
                <a:solidFill>
                  <a:srgbClr val="FFFF00"/>
                </a:solidFill>
                <a:latin typeface="+mj-lt"/>
                <a:ea typeface="Roboto Condensed" panose="02000000000000000000" pitchFamily="2" charset="0"/>
              </a:rPr>
              <a:t>*</a:t>
            </a:r>
            <a:r>
              <a:rPr b="1" dirty="0" sz="1600" i="1" lang="tr-TR">
                <a:solidFill>
                  <a:srgbClr val="FFFF00"/>
                </a:solidFill>
                <a:latin typeface="+mj-lt"/>
                <a:ea typeface="Roboto Condensed" panose="02000000000000000000" pitchFamily="2" charset="0"/>
              </a:rPr>
              <a:t>Sınava girmek zorunlu olmayacak. İsteyen öğrenciler girecek.</a:t>
            </a:r>
            <a:r>
              <a:rPr b="1" dirty="0" sz="2000" i="1" lang="tr-TR">
                <a:solidFill>
                  <a:srgbClr val="FFFF00"/>
                </a:solidFill>
                <a:latin typeface="+mj-lt"/>
                <a:ea typeface="Roboto Condensed" panose="02000000000000000000" pitchFamily="2" charset="0"/>
              </a:rPr>
              <a:t> </a:t>
            </a:r>
            <a:endParaRPr b="1" dirty="0" sz="2000" i="1" lang="tr-TR">
              <a:solidFill>
                <a:srgbClr val="FF0000"/>
              </a:solidFill>
              <a:latin typeface="+mj-lt"/>
            </a:endParaRPr>
          </a:p>
        </p:txBody>
      </p:sp>
      <p:graphicFrame>
        <p:nvGraphicFramePr>
          <p:cNvPr id="4194309" name="3 Tablo"/>
          <p:cNvGraphicFramePr>
            <a:graphicFrameLocks noGrp="1"/>
          </p:cNvGraphicFramePr>
          <p:nvPr/>
        </p:nvGraphicFramePr>
        <p:xfrm>
          <a:off x="598714" y="929745"/>
          <a:ext cx="7855857" cy="4480560"/>
        </p:xfrm>
        <a:graphic>
          <a:graphicData uri="http://schemas.openxmlformats.org/drawingml/2006/table">
            <a:tbl>
              <a:tblPr firstRow="1" bandRow="1">
                <a:tableStyleId>{5C22544A-7EE6-4342-B048-85BDC9FD1C3A}</a:tableStyleId>
              </a:tblPr>
              <a:tblGrid>
                <a:gridCol w="2828110"/>
                <a:gridCol w="5027747"/>
              </a:tblGrid>
              <a:tr h="1407869">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0000"/>
                          </a:solidFill>
                          <a:latin typeface="+mj-lt"/>
                        </a:rPr>
                        <a:t>Sınav Başvuruları</a:t>
                      </a:r>
                    </a:p>
                    <a:p>
                      <a:pPr algn="l" defTabSz="914400" eaLnBrk="1" fontAlgn="auto" hangingPunct="1" indent="0" latinLnBrk="0" marL="0" marR="0" rtl="0">
                        <a:lnSpc>
                          <a:spcPct val="100000"/>
                        </a:lnSpc>
                        <a:spcBef>
                          <a:spcPts val="0"/>
                        </a:spcBef>
                        <a:spcAft>
                          <a:spcPts val="0"/>
                        </a:spcAft>
                        <a:buClrTx/>
                        <a:buSzTx/>
                        <a:buFontTx/>
                        <a:buNone/>
                      </a:pPr>
                      <a:endParaRPr dirty="0" sz="2400" lang="en-US">
                        <a:solidFill>
                          <a:srgbClr val="FF0000"/>
                        </a:solidFill>
                        <a:latin typeface="+mj-lt"/>
                      </a:endParaRP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chemeClr val="accent4">
                              <a:lumMod val="75000"/>
                            </a:schemeClr>
                          </a:solidFill>
                          <a:latin typeface="+mj-lt"/>
                          <a:cs typeface="Arial" panose="020B0604020202020204" pitchFamily="34" charset="0"/>
                        </a:rPr>
                        <a:t>İsteğe bağlı olup </a:t>
                      </a:r>
                      <a:r>
                        <a:rPr b="1" dirty="0" sz="2400" i="0" lang="tr-TR">
                          <a:solidFill>
                            <a:schemeClr val="accent4">
                              <a:lumMod val="75000"/>
                            </a:schemeClr>
                          </a:solidFill>
                          <a:effectLst/>
                          <a:latin typeface="MyriadPro"/>
                        </a:rPr>
                        <a:t>katılmak isteyen öğrenciler başvurularını</a:t>
                      </a:r>
                      <a:r>
                        <a:rPr b="1" dirty="0" sz="2400" lang="tr-TR">
                          <a:solidFill>
                            <a:srgbClr val="FF0000"/>
                          </a:solidFill>
                          <a:latin typeface="+mj-lt"/>
                        </a:rPr>
                        <a:t>18 –</a:t>
                      </a:r>
                      <a:r>
                        <a:rPr dirty="0" sz="2400" lang="en-US">
                          <a:solidFill>
                            <a:srgbClr val="FF0000"/>
                          </a:solidFill>
                          <a:latin typeface="+mj-lt"/>
                        </a:rPr>
                        <a:t> </a:t>
                      </a:r>
                      <a:r>
                        <a:rPr dirty="0" sz="2400" lang="tr-TR">
                          <a:solidFill>
                            <a:srgbClr val="FF0000"/>
                          </a:solidFill>
                          <a:latin typeface="+mj-lt"/>
                        </a:rPr>
                        <a:t>29 Mart arası </a:t>
                      </a:r>
                      <a:r>
                        <a:rPr b="1" dirty="0" sz="2400" i="0" lang="tr-TR">
                          <a:solidFill>
                            <a:schemeClr val="accent4">
                              <a:lumMod val="75000"/>
                            </a:schemeClr>
                          </a:solidFill>
                          <a:effectLst/>
                          <a:latin typeface="MyriadPro"/>
                        </a:rPr>
                        <a:t>elektronik ortam üzerinden yapabilecek.  </a:t>
                      </a:r>
                      <a:endParaRPr b="1" dirty="0" sz="2400" lang="tr-TR">
                        <a:solidFill>
                          <a:schemeClr val="accent4">
                            <a:lumMod val="75000"/>
                          </a:schemeClr>
                        </a:solidFill>
                        <a:latin typeface="+mj-lt"/>
                        <a:cs typeface="Arial" panose="020B0604020202020204" pitchFamily="34" charset="0"/>
                      </a:endParaRPr>
                    </a:p>
                  </a:txBody>
                  <a:tcPr>
                    <a:solidFill>
                      <a:schemeClr val="tx1">
                        <a:lumMod val="75000"/>
                      </a:schemeClr>
                    </a:solidFill>
                  </a:tcPr>
                </a:tc>
              </a:tr>
              <a:tr h="1076606">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0000"/>
                          </a:solidFill>
                          <a:latin typeface="+mj-lt"/>
                        </a:rPr>
                        <a:t>Sınav</a:t>
                      </a:r>
                      <a:r>
                        <a:rPr baseline="0" b="1" dirty="0" sz="2400" lang="tr-TR">
                          <a:solidFill>
                            <a:srgbClr val="FF0000"/>
                          </a:solidFill>
                          <a:latin typeface="+mj-lt"/>
                        </a:rPr>
                        <a:t> Giriş Yeri- salonu-sıra </a:t>
                      </a:r>
                      <a:r>
                        <a:rPr baseline="0" b="1" dirty="0" sz="2400" lang="tr-TR" err="1">
                          <a:solidFill>
                            <a:srgbClr val="FF0000"/>
                          </a:solidFill>
                          <a:latin typeface="+mj-lt"/>
                        </a:rPr>
                        <a:t>nosu</a:t>
                      </a:r>
                      <a:r>
                        <a:rPr baseline="0" b="1" dirty="0" sz="2400" lang="tr-TR">
                          <a:solidFill>
                            <a:srgbClr val="FF0000"/>
                          </a:solidFill>
                          <a:latin typeface="+mj-lt"/>
                        </a:rPr>
                        <a:t>-tedbir hizmeti</a:t>
                      </a:r>
                      <a:endParaRPr b="1" dirty="0" sz="2400" lang="en-US">
                        <a:solidFill>
                          <a:srgbClr val="FF0000"/>
                        </a:solidFill>
                        <a:latin typeface="+mj-lt"/>
                      </a:endParaRPr>
                    </a:p>
                  </a:txBody>
                  <a:tcPr>
                    <a:solidFill>
                      <a:schemeClr val="tx1">
                        <a:lumMod val="75000"/>
                      </a:schemeClr>
                    </a:solidFill>
                  </a:tcPr>
                </a:tc>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chemeClr val="accent4">
                              <a:lumMod val="75000"/>
                            </a:schemeClr>
                          </a:solidFill>
                          <a:latin typeface="+mj-lt"/>
                          <a:cs typeface="Arial" panose="020B0604020202020204" pitchFamily="34" charset="0"/>
                        </a:rPr>
                        <a:t>24 Mayıs 2024</a:t>
                      </a:r>
                    </a:p>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chemeClr val="accent4">
                              <a:lumMod val="75000"/>
                            </a:schemeClr>
                          </a:solidFill>
                          <a:latin typeface="+mj-lt"/>
                          <a:cs typeface="Arial" panose="020B0604020202020204" pitchFamily="34" charset="0"/>
                        </a:rPr>
                        <a:t>E-okul</a:t>
                      </a:r>
                      <a:r>
                        <a:rPr baseline="0" b="1" dirty="0" sz="2400" lang="tr-TR">
                          <a:solidFill>
                            <a:schemeClr val="accent4">
                              <a:lumMod val="75000"/>
                            </a:schemeClr>
                          </a:solidFill>
                          <a:latin typeface="+mj-lt"/>
                          <a:cs typeface="Arial" panose="020B0604020202020204" pitchFamily="34" charset="0"/>
                        </a:rPr>
                        <a:t> </a:t>
                      </a:r>
                      <a:r>
                        <a:rPr b="1" dirty="0" sz="2400" lang="tr-TR">
                          <a:solidFill>
                            <a:schemeClr val="accent4">
                              <a:lumMod val="75000"/>
                            </a:schemeClr>
                          </a:solidFill>
                          <a:latin typeface="+mj-lt"/>
                          <a:cs typeface="Arial" panose="020B0604020202020204" pitchFamily="34" charset="0"/>
                        </a:rPr>
                        <a:t>veli</a:t>
                      </a:r>
                      <a:r>
                        <a:rPr baseline="0" b="1" dirty="0" sz="2400" lang="tr-TR">
                          <a:solidFill>
                            <a:schemeClr val="accent4">
                              <a:lumMod val="75000"/>
                            </a:schemeClr>
                          </a:solidFill>
                          <a:latin typeface="+mj-lt"/>
                          <a:cs typeface="Arial" panose="020B0604020202020204" pitchFamily="34" charset="0"/>
                        </a:rPr>
                        <a:t> bilgilendirme sisteminden duyurulacaktır. </a:t>
                      </a:r>
                      <a:endParaRPr b="1" dirty="0" sz="2400" lang="tr-TR">
                        <a:solidFill>
                          <a:schemeClr val="accent4">
                            <a:lumMod val="75000"/>
                          </a:schemeClr>
                        </a:solidFill>
                        <a:latin typeface="+mj-lt"/>
                        <a:cs typeface="Arial" panose="020B0604020202020204" pitchFamily="34" charset="0"/>
                      </a:endParaRPr>
                    </a:p>
                  </a:txBody>
                  <a:tcPr>
                    <a:solidFill>
                      <a:schemeClr val="tx1">
                        <a:lumMod val="75000"/>
                      </a:schemeClr>
                    </a:solidFill>
                  </a:tcPr>
                </a:tc>
              </a:tr>
              <a:tr h="414079">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0000"/>
                          </a:solidFill>
                          <a:latin typeface="+mj-lt"/>
                        </a:rPr>
                        <a:t>Sınav Tarihi</a:t>
                      </a:r>
                      <a:endParaRPr b="1" dirty="0" sz="2400" lang="en-US">
                        <a:solidFill>
                          <a:srgbClr val="FF0000"/>
                        </a:solidFill>
                        <a:latin typeface="+mj-lt"/>
                      </a:endParaRPr>
                    </a:p>
                  </a:txBody>
                  <a:tcPr>
                    <a:solidFill>
                      <a:schemeClr val="tx1">
                        <a:lumMod val="75000"/>
                      </a:schemeClr>
                    </a:solidFill>
                  </a:tcPr>
                </a:tc>
                <a:tc>
                  <a:txBody>
                    <a:bodyPr/>
                    <a:p>
                      <a:pPr algn="l"/>
                      <a:r>
                        <a:rPr b="1" dirty="0" sz="2400" lang="tr-TR">
                          <a:solidFill>
                            <a:schemeClr val="accent4">
                              <a:lumMod val="75000"/>
                            </a:schemeClr>
                          </a:solidFill>
                          <a:latin typeface="+mj-lt"/>
                          <a:cs typeface="Arial" panose="020B0604020202020204" pitchFamily="34" charset="0"/>
                        </a:rPr>
                        <a:t>2 Haziran</a:t>
                      </a:r>
                      <a:r>
                        <a:rPr baseline="0" b="1" dirty="0" sz="2400" lang="tr-TR">
                          <a:solidFill>
                            <a:schemeClr val="accent4">
                              <a:lumMod val="75000"/>
                            </a:schemeClr>
                          </a:solidFill>
                          <a:latin typeface="+mj-lt"/>
                          <a:cs typeface="Arial" panose="020B0604020202020204" pitchFamily="34" charset="0"/>
                        </a:rPr>
                        <a:t> 2023 Pazar</a:t>
                      </a:r>
                      <a:endParaRPr b="1" dirty="0" sz="2400" lang="tr-TR">
                        <a:solidFill>
                          <a:schemeClr val="accent4">
                            <a:lumMod val="75000"/>
                          </a:schemeClr>
                        </a:solidFill>
                        <a:latin typeface="+mj-lt"/>
                        <a:cs typeface="Arial" panose="020B0604020202020204" pitchFamily="34" charset="0"/>
                      </a:endParaRPr>
                    </a:p>
                  </a:txBody>
                  <a:tcPr>
                    <a:solidFill>
                      <a:schemeClr val="tx1">
                        <a:lumMod val="75000"/>
                      </a:schemeClr>
                    </a:solidFill>
                  </a:tcPr>
                </a:tc>
              </a:tr>
              <a:tr h="745342">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0000"/>
                          </a:solidFill>
                          <a:latin typeface="+mj-lt"/>
                        </a:rPr>
                        <a:t>Sınav Sonucunun Açıklanması</a:t>
                      </a:r>
                      <a:endParaRPr b="1" dirty="0" sz="2400" lang="en-US">
                        <a:solidFill>
                          <a:srgbClr val="FF0000"/>
                        </a:solidFill>
                        <a:latin typeface="+mj-lt"/>
                      </a:endParaRPr>
                    </a:p>
                  </a:txBody>
                  <a:tcPr>
                    <a:solidFill>
                      <a:schemeClr val="tx1">
                        <a:lumMod val="75000"/>
                      </a:schemeClr>
                    </a:solidFill>
                  </a:tcPr>
                </a:tc>
                <a:tc>
                  <a:txBody>
                    <a:bodyPr/>
                    <a:p>
                      <a:pPr algn="l"/>
                      <a:r>
                        <a:rPr b="1" dirty="0" sz="2400" lang="tr-TR">
                          <a:solidFill>
                            <a:schemeClr val="accent4">
                              <a:lumMod val="75000"/>
                            </a:schemeClr>
                          </a:solidFill>
                          <a:latin typeface="+mj-lt"/>
                          <a:cs typeface="Arial" panose="020B0604020202020204" pitchFamily="34" charset="0"/>
                        </a:rPr>
                        <a:t>28 Haziran 2024</a:t>
                      </a:r>
                    </a:p>
                  </a:txBody>
                  <a:tcPr>
                    <a:solidFill>
                      <a:schemeClr val="tx1">
                        <a:lumMod val="75000"/>
                      </a:schemeClr>
                    </a:solidFill>
                  </a:tcPr>
                </a:tc>
              </a:tr>
              <a:tr h="414079">
                <a:tc>
                  <a:txBody>
                    <a:bodyPr/>
                    <a:p>
                      <a:pPr algn="l" defTabSz="914400" eaLnBrk="1" fontAlgn="auto" hangingPunct="1" indent="0" latinLnBrk="0" marL="0" marR="0" rtl="0">
                        <a:lnSpc>
                          <a:spcPct val="100000"/>
                        </a:lnSpc>
                        <a:spcBef>
                          <a:spcPts val="0"/>
                        </a:spcBef>
                        <a:spcAft>
                          <a:spcPts val="0"/>
                        </a:spcAft>
                        <a:buClrTx/>
                        <a:buSzTx/>
                        <a:buFontTx/>
                        <a:buNone/>
                      </a:pPr>
                      <a:r>
                        <a:rPr b="1" dirty="0" sz="2400" lang="tr-TR">
                          <a:solidFill>
                            <a:srgbClr val="FF0000"/>
                          </a:solidFill>
                          <a:latin typeface="+mj-lt"/>
                        </a:rPr>
                        <a:t>Tercih İşlemleri</a:t>
                      </a:r>
                      <a:endParaRPr b="1" dirty="0" sz="2400" lang="en-US">
                        <a:solidFill>
                          <a:srgbClr val="FF0000"/>
                        </a:solidFill>
                        <a:latin typeface="+mj-lt"/>
                      </a:endParaRPr>
                    </a:p>
                  </a:txBody>
                  <a:tcPr>
                    <a:solidFill>
                      <a:schemeClr val="tx1">
                        <a:lumMod val="75000"/>
                      </a:schemeClr>
                    </a:solidFill>
                  </a:tcPr>
                </a:tc>
                <a:tc>
                  <a:txBody>
                    <a:bodyPr/>
                    <a:p>
                      <a:pPr algn="l"/>
                      <a:r>
                        <a:rPr b="1" dirty="0" sz="2400" lang="tr-TR">
                          <a:solidFill>
                            <a:schemeClr val="accent4">
                              <a:lumMod val="75000"/>
                            </a:schemeClr>
                          </a:solidFill>
                          <a:latin typeface="+mj-lt"/>
                          <a:cs typeface="Arial" panose="020B0604020202020204" pitchFamily="34" charset="0"/>
                        </a:rPr>
                        <a:t>Temmuz</a:t>
                      </a:r>
                      <a:r>
                        <a:rPr baseline="0" b="1" dirty="0" sz="2400" lang="tr-TR">
                          <a:solidFill>
                            <a:schemeClr val="accent4">
                              <a:lumMod val="75000"/>
                            </a:schemeClr>
                          </a:solidFill>
                          <a:latin typeface="+mj-lt"/>
                          <a:cs typeface="Arial" panose="020B0604020202020204" pitchFamily="34" charset="0"/>
                        </a:rPr>
                        <a:t> </a:t>
                      </a:r>
                      <a:endParaRPr b="1" dirty="0" sz="2400" lang="vi-VN">
                        <a:solidFill>
                          <a:schemeClr val="accent4">
                            <a:lumMod val="75000"/>
                          </a:schemeClr>
                        </a:solidFill>
                        <a:latin typeface="+mj-lt"/>
                        <a:cs typeface="Arial" panose="020B0604020202020204" pitchFamily="34" charset="0"/>
                      </a:endParaRPr>
                    </a:p>
                  </a:txBody>
                  <a:tcPr>
                    <a:solidFill>
                      <a:schemeClr val="tx1">
                        <a:lumMod val="75000"/>
                      </a:schemeClr>
                    </a:solidFill>
                  </a:tcPr>
                </a:tc>
              </a:tr>
            </a:tbl>
          </a:graphicData>
        </a:graphic>
      </p:graphicFrame>
      <p:sp>
        <p:nvSpPr>
          <p:cNvPr id="1048614" name="Dikdörtgen 1"/>
          <p:cNvSpPr/>
          <p:nvPr/>
        </p:nvSpPr>
        <p:spPr>
          <a:xfrm>
            <a:off x="807567" y="4855890"/>
            <a:ext cx="7292824" cy="1323439"/>
          </a:xfrm>
          <a:prstGeom prst="rect"/>
        </p:spPr>
        <p:txBody>
          <a:bodyPr wrap="square">
            <a:spAutoFit/>
          </a:bodyPr>
          <a:p>
            <a:endParaRPr b="1" dirty="0" sz="1600" i="1" lang="tr-TR">
              <a:solidFill>
                <a:srgbClr val="FFFF00"/>
              </a:solidFill>
              <a:latin typeface="+mj-lt"/>
            </a:endParaRPr>
          </a:p>
          <a:p>
            <a:endParaRPr b="1" dirty="0" sz="1600" i="1" lang="tr-TR">
              <a:solidFill>
                <a:srgbClr val="FFFF00"/>
              </a:solidFill>
              <a:latin typeface="+mj-lt"/>
            </a:endParaRPr>
          </a:p>
          <a:p>
            <a:endParaRPr b="1" dirty="0" sz="1600" i="1" lang="tr-TR">
              <a:solidFill>
                <a:srgbClr val="FFFF00"/>
              </a:solidFill>
              <a:latin typeface="+mj-lt"/>
            </a:endParaRPr>
          </a:p>
          <a:p>
            <a:r>
              <a:rPr b="1" dirty="0" sz="1600" i="1" lang="tr-TR">
                <a:solidFill>
                  <a:srgbClr val="FFFF00"/>
                </a:solidFill>
                <a:latin typeface="+mj-lt"/>
              </a:rPr>
              <a:t>*Sınav giriş belgesi elektronik ortamda okul müdürlükleri tarafından alınacak, mühürlenerek onaylandıktan sonra öğrenciye verilecek. </a:t>
            </a:r>
          </a:p>
        </p:txBody>
      </p:sp>
      <p:sp>
        <p:nvSpPr>
          <p:cNvPr id="1048615" name="Metin kutusu 3"/>
          <p:cNvSpPr txBox="1"/>
          <p:nvPr/>
        </p:nvSpPr>
        <p:spPr>
          <a:xfrm>
            <a:off x="3657600" y="2500993"/>
            <a:ext cx="1828800" cy="369332"/>
          </a:xfrm>
          <a:prstGeom prst="rect"/>
          <a:noFill/>
        </p:spPr>
        <p:txBody>
          <a:bodyPr rtlCol="0" wrap="square">
            <a:spAutoFit/>
          </a:bodyPr>
          <a:p>
            <a:pPr algn="l"/>
            <a:endParaRPr dirty="0"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19" name="1 Başlık"/>
          <p:cNvSpPr>
            <a:spLocks noGrp="1"/>
          </p:cNvSpPr>
          <p:nvPr>
            <p:ph type="ctrTitle"/>
          </p:nvPr>
        </p:nvSpPr>
        <p:spPr>
          <a:xfrm>
            <a:off x="1259632" y="404664"/>
            <a:ext cx="7200800" cy="3888432"/>
          </a:xfrm>
          <a:noFill/>
          <a:ln>
            <a:noFill/>
          </a:ln>
        </p:spPr>
        <p:txBody>
          <a:bodyPr>
            <a:noAutofit/>
          </a:bodyPr>
          <a:p>
            <a:pPr algn="l" fontAlgn="auto">
              <a:spcAft>
                <a:spcPts val="0"/>
              </a:spcAft>
            </a:pP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br>
              <a:rPr dirty="0" sz="3600" lang="tr-TR">
                <a:ln w="18415" cmpd="sng">
                  <a:solidFill>
                    <a:srgbClr val="FFFFFF"/>
                  </a:solidFill>
                  <a:prstDash val="solid"/>
                </a:ln>
                <a:solidFill>
                  <a:srgbClr val="FF0000"/>
                </a:solidFill>
                <a:effectLst>
                  <a:outerShdw algn="tl" blurRad="63500" dir="3600000" rotWithShape="0">
                    <a:srgbClr val="000000">
                      <a:alpha val="70000"/>
                    </a:srgbClr>
                  </a:outerShdw>
                </a:effectLst>
              </a:rPr>
            </a:br>
            <a:endParaRPr dirty="0" sz="3600" lang="tr-TR">
              <a:solidFill>
                <a:srgbClr val="FF0000"/>
              </a:solidFill>
            </a:endParaRPr>
          </a:p>
        </p:txBody>
      </p:sp>
      <p:sp>
        <p:nvSpPr>
          <p:cNvPr id="1048620" name="2 Dikdörtgen"/>
          <p:cNvSpPr/>
          <p:nvPr/>
        </p:nvSpPr>
        <p:spPr>
          <a:xfrm>
            <a:off x="2286000" y="2132856"/>
            <a:ext cx="4572000" cy="646331"/>
          </a:xfrm>
          <a:prstGeom prst="rect"/>
        </p:spPr>
        <p:txBody>
          <a:bodyPr>
            <a:spAutoFit/>
          </a:bodyPr>
          <a:p>
            <a:br>
              <a:rPr dirty="0" lang="en-US"/>
            </a:br>
            <a:endParaRPr dirty="0" lang="tr-TR"/>
          </a:p>
        </p:txBody>
      </p:sp>
      <p:graphicFrame>
        <p:nvGraphicFramePr>
          <p:cNvPr id="4194310" name="3 Tablo"/>
          <p:cNvGraphicFramePr>
            <a:graphicFrameLocks noGrp="1"/>
          </p:cNvGraphicFramePr>
          <p:nvPr/>
        </p:nvGraphicFramePr>
        <p:xfrm>
          <a:off x="839416" y="692696"/>
          <a:ext cx="7693024" cy="2804160"/>
        </p:xfrm>
        <a:graphic>
          <a:graphicData uri="http://schemas.openxmlformats.org/drawingml/2006/table">
            <a:tbl>
              <a:tblPr firstRow="1" bandRow="1">
                <a:tableStyleId>{5C22544A-7EE6-4342-B048-85BDC9FD1C3A}</a:tableStyleId>
              </a:tblPr>
              <a:tblGrid>
                <a:gridCol w="2580456"/>
                <a:gridCol w="1584176"/>
                <a:gridCol w="864096"/>
                <a:gridCol w="792088"/>
                <a:gridCol w="1872208"/>
              </a:tblGrid>
              <a:tr h="479010">
                <a:tc gridSpan="5">
                  <a:txBody>
                    <a:bodyPr/>
                    <a:p>
                      <a:pPr algn="ctr"/>
                      <a:r>
                        <a:rPr dirty="0" sz="2800" lang="tr-TR">
                          <a:solidFill>
                            <a:srgbClr val="FF0000"/>
                          </a:solidFill>
                          <a:latin typeface="+mj-lt"/>
                        </a:rPr>
                        <a:t>1.Oturum - Sözel Bölüm</a:t>
                      </a:r>
                    </a:p>
                  </a:txBody>
                  <a:tcPr>
                    <a:solidFill>
                      <a:schemeClr val="tx1">
                        <a:lumMod val="75000"/>
                      </a:schemeClr>
                    </a:solidFill>
                  </a:tcPr>
                </a:tc>
                <a:tc hMerge="1">
                  <a:txBody>
                    <a:bodyPr/>
                    <a:p>
                      <a:endParaRPr lang="tr-TR"/>
                    </a:p>
                  </a:txBody>
                </a:tc>
                <a:tc hMerge="1">
                  <a:txBody>
                    <a:bodyPr/>
                    <a:p>
                      <a:endParaRPr lang="tr-TR"/>
                    </a:p>
                  </a:txBody>
                </a:tc>
                <a:tc hMerge="1">
                  <a:txBody>
                    <a:bodyPr/>
                    <a:p>
                      <a:endParaRPr lang="tr-TR"/>
                    </a:p>
                  </a:txBody>
                </a:tc>
                <a:tc hMerge="1">
                  <a:txBody>
                    <a:bodyPr/>
                    <a:p>
                      <a:endParaRPr dirty="0" lang="tr-TR"/>
                    </a:p>
                  </a:txBody>
                </a:tc>
              </a:tr>
              <a:tr h="422656">
                <a:tc>
                  <a:txBody>
                    <a:bodyPr/>
                    <a:p>
                      <a:pPr algn="ctr"/>
                      <a:r>
                        <a:rPr b="1" dirty="0" sz="2400" lang="tr-TR">
                          <a:solidFill>
                            <a:srgbClr val="FF0000"/>
                          </a:solidFill>
                          <a:latin typeface="+mj-lt"/>
                        </a:rPr>
                        <a:t>Dersler</a:t>
                      </a:r>
                    </a:p>
                  </a:txBody>
                  <a:tcPr>
                    <a:lnR w="12700" cap="flat" cmpd="sng" algn="ctr">
                      <a:solidFill>
                        <a:schemeClr val="tx1"/>
                      </a:solidFill>
                      <a:prstDash val="solid"/>
                      <a:round/>
                      <a:headEnd type="none" w="med" len="med"/>
                      <a:tailEnd type="none" w="med" len="med"/>
                    </a:ln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2400" kern="1200" kumimoji="0" lang="tr-TR">
                          <a:solidFill>
                            <a:srgbClr val="FF0000"/>
                          </a:solidFill>
                          <a:latin typeface="+mj-lt"/>
                          <a:ea typeface="+mn-ea"/>
                          <a:cs typeface="+mn-cs"/>
                        </a:rPr>
                        <a:t>Sınav</a:t>
                      </a:r>
                      <a:r>
                        <a:rPr baseline="0" b="1" dirty="0" sz="2400" kern="1200" kumimoji="0" lang="tr-TR">
                          <a:solidFill>
                            <a:srgbClr val="FF0000"/>
                          </a:solidFill>
                          <a:latin typeface="+mj-lt"/>
                          <a:ea typeface="+mn-ea"/>
                          <a:cs typeface="+mn-cs"/>
                        </a:rPr>
                        <a:t> Saati</a:t>
                      </a:r>
                      <a:endParaRPr b="1" dirty="0" sz="2400" kern="1200" kumimoji="0" lang="tr-TR">
                        <a:solidFill>
                          <a:srgbClr val="FF0000"/>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75000"/>
                      </a:schemeClr>
                    </a:solidFill>
                  </a:tcPr>
                </a:tc>
                <a:tc gridSpan="2">
                  <a:txBody>
                    <a:bodyPr/>
                    <a:p>
                      <a:pPr algn="ctr"/>
                      <a:r>
                        <a:rPr b="1" dirty="0" sz="2400" lang="tr-TR">
                          <a:solidFill>
                            <a:srgbClr val="FF0000"/>
                          </a:solidFill>
                          <a:latin typeface="+mj-lt"/>
                        </a:rPr>
                        <a:t>Soru Sayısı</a:t>
                      </a:r>
                    </a:p>
                  </a:txBody>
                  <a:tcPr>
                    <a:lnL w="12700" cap="flat" cmpd="sng" algn="ctr">
                      <a:solidFill>
                        <a:schemeClr val="tx1"/>
                      </a:solidFill>
                      <a:prstDash val="solid"/>
                      <a:round/>
                      <a:headEnd type="none" w="med" len="med"/>
                      <a:tailEnd type="none" w="med" len="med"/>
                    </a:lnL>
                    <a:solidFill>
                      <a:schemeClr val="tx1">
                        <a:lumMod val="75000"/>
                      </a:schemeClr>
                    </a:solidFill>
                  </a:tcPr>
                </a:tc>
                <a:tc hMerge="1">
                  <a:txBody>
                    <a:bodyPr/>
                    <a:p>
                      <a:pPr algn="ctr"/>
                      <a:endParaRPr b="1" dirty="0" sz="2000" lang="tr-TR">
                        <a:solidFill>
                          <a:srgbClr val="FF0000"/>
                        </a:solidFill>
                        <a:latin typeface="+mj-lt"/>
                      </a:endParaRPr>
                    </a:p>
                  </a:txBody>
                  <a:tcPr>
                    <a:solidFill>
                      <a:schemeClr val="accent5">
                        <a:lumMod val="40000"/>
                        <a:lumOff val="60000"/>
                      </a:schemeClr>
                    </a:solidFill>
                  </a:tcPr>
                </a:tc>
                <a:tc>
                  <a:txBody>
                    <a:bodyPr/>
                    <a:p>
                      <a:pPr algn="ctr"/>
                      <a:r>
                        <a:rPr b="1" dirty="0" sz="2400" lang="tr-TR">
                          <a:solidFill>
                            <a:srgbClr val="FF0000"/>
                          </a:solidFill>
                          <a:latin typeface="+mj-lt"/>
                        </a:rPr>
                        <a:t>Sınav Süresi</a:t>
                      </a:r>
                    </a:p>
                  </a:txBody>
                  <a:tcPr>
                    <a:solidFill>
                      <a:schemeClr val="tx1">
                        <a:lumMod val="75000"/>
                      </a:schemeClr>
                    </a:solidFill>
                  </a:tcPr>
                </a:tc>
              </a:tr>
              <a:tr h="422656">
                <a:tc>
                  <a:txBody>
                    <a:bodyPr/>
                    <a:p>
                      <a:r>
                        <a:rPr b="1" dirty="0" sz="2400" lang="tr-TR">
                          <a:solidFill>
                            <a:schemeClr val="accent4">
                              <a:lumMod val="75000"/>
                            </a:schemeClr>
                          </a:solidFill>
                          <a:latin typeface="+mj-lt"/>
                        </a:rPr>
                        <a:t>Türkçe</a:t>
                      </a:r>
                    </a:p>
                  </a:txBody>
                  <a:tcPr>
                    <a:lnR w="12700" cap="flat" cmpd="sng" algn="ctr">
                      <a:solidFill>
                        <a:schemeClr val="tx1"/>
                      </a:solidFill>
                      <a:prstDash val="solid"/>
                      <a:round/>
                      <a:headEnd type="none" w="med" len="med"/>
                      <a:tailEnd type="none" w="med" len="med"/>
                    </a:lnR>
                    <a:solidFill>
                      <a:schemeClr val="tx1">
                        <a:lumMod val="75000"/>
                      </a:schemeClr>
                    </a:solidFill>
                  </a:tcPr>
                </a:tc>
                <a:tc rowSpan="4">
                  <a:txBody>
                    <a:bodyPr/>
                    <a:p>
                      <a:endParaRPr b="1" dirty="0" sz="2400" lang="tr-TR">
                        <a:solidFill>
                          <a:schemeClr val="accent4">
                            <a:lumMod val="75000"/>
                          </a:schemeClr>
                        </a:solidFill>
                        <a:latin typeface="+mj-lt"/>
                      </a:endParaRPr>
                    </a:p>
                    <a:p>
                      <a:endParaRPr b="1" dirty="0" sz="2400" lang="tr-TR">
                        <a:solidFill>
                          <a:schemeClr val="accent4">
                            <a:lumMod val="75000"/>
                          </a:schemeClr>
                        </a:solidFill>
                        <a:latin typeface="+mj-lt"/>
                      </a:endParaRPr>
                    </a:p>
                    <a:p>
                      <a:pPr algn="ctr"/>
                      <a:r>
                        <a:rPr b="1" dirty="0" sz="2800" lang="tr-TR">
                          <a:solidFill>
                            <a:srgbClr val="FF0000"/>
                          </a:solidFill>
                          <a:latin typeface="+mj-lt"/>
                        </a:rPr>
                        <a:t>09:30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75000"/>
                      </a:schemeClr>
                    </a:solidFill>
                  </a:tcPr>
                </a:tc>
                <a:tc>
                  <a:txBody>
                    <a:bodyPr/>
                    <a:p>
                      <a:pPr algn="ctr"/>
                      <a:r>
                        <a:rPr b="1" dirty="0" sz="2400" lang="tr-TR">
                          <a:solidFill>
                            <a:srgbClr val="FF0000"/>
                          </a:solidFill>
                          <a:latin typeface="+mj-lt"/>
                        </a:rPr>
                        <a:t>20</a:t>
                      </a:r>
                    </a:p>
                  </a:txBody>
                  <a:tcPr>
                    <a:lnL w="12700" cap="flat" cmpd="sng" algn="ctr">
                      <a:solidFill>
                        <a:schemeClr val="tx1"/>
                      </a:solidFill>
                      <a:prstDash val="solid"/>
                      <a:round/>
                      <a:headEnd type="none" w="med" len="med"/>
                      <a:tailEnd type="none" w="med" len="med"/>
                    </a:lnL>
                    <a:solidFill>
                      <a:schemeClr val="tx1">
                        <a:lumMod val="75000"/>
                      </a:schemeClr>
                    </a:solidFill>
                  </a:tcPr>
                </a:tc>
                <a:tc rowSpan="4">
                  <a:txBody>
                    <a:bodyPr/>
                    <a:p>
                      <a:pPr algn="ctr"/>
                      <a:r>
                        <a:rPr b="1" dirty="0" sz="2800" lang="tr-TR">
                          <a:solidFill>
                            <a:srgbClr val="FF0000"/>
                          </a:solidFill>
                          <a:latin typeface="+mj-lt"/>
                        </a:rPr>
                        <a:t>50</a:t>
                      </a:r>
                    </a:p>
                  </a:txBody>
                  <a:tcPr anchor="ctr">
                    <a:solidFill>
                      <a:schemeClr val="tx1">
                        <a:lumMod val="75000"/>
                      </a:schemeClr>
                    </a:solidFill>
                  </a:tcPr>
                </a:tc>
                <a:tc rowSpan="4">
                  <a:txBody>
                    <a:bodyPr/>
                    <a:p>
                      <a:pPr algn="ctr" defTabSz="914400" eaLnBrk="1" fontAlgn="auto" hangingPunct="1" indent="0" latinLnBrk="0" marL="0" marR="0" rtl="0">
                        <a:lnSpc>
                          <a:spcPct val="100000"/>
                        </a:lnSpc>
                        <a:spcBef>
                          <a:spcPts val="0"/>
                        </a:spcBef>
                        <a:spcAft>
                          <a:spcPts val="0"/>
                        </a:spcAft>
                        <a:buClrTx/>
                        <a:buSzTx/>
                        <a:buFontTx/>
                        <a:buNone/>
                      </a:pPr>
                      <a:r>
                        <a:rPr b="1" dirty="0" sz="2800" lang="tr-TR">
                          <a:solidFill>
                            <a:srgbClr val="FF0000"/>
                          </a:solidFill>
                          <a:latin typeface="+mj-lt"/>
                        </a:rPr>
                        <a:t>75 Dakika</a:t>
                      </a:r>
                    </a:p>
                  </a:txBody>
                  <a:tcPr anchor="ctr">
                    <a:solidFill>
                      <a:schemeClr val="tx1">
                        <a:lumMod val="75000"/>
                      </a:schemeClr>
                    </a:solidFill>
                  </a:tcPr>
                </a:tc>
              </a:tr>
              <a:tr h="422656">
                <a:tc>
                  <a:txBody>
                    <a:bodyPr/>
                    <a:p>
                      <a:r>
                        <a:rPr b="1" dirty="0" sz="2400" lang="tr-TR">
                          <a:solidFill>
                            <a:schemeClr val="accent4">
                              <a:lumMod val="75000"/>
                            </a:schemeClr>
                          </a:solidFill>
                          <a:latin typeface="+mj-lt"/>
                        </a:rPr>
                        <a:t>İnkılâp Tarihi</a:t>
                      </a:r>
                    </a:p>
                  </a:txBody>
                  <a:tcPr>
                    <a:lnR w="12700" cap="flat" cmpd="sng" algn="ctr">
                      <a:solidFill>
                        <a:schemeClr val="tx1"/>
                      </a:solidFill>
                      <a:prstDash val="solid"/>
                      <a:round/>
                      <a:headEnd type="none" w="med" len="med"/>
                      <a:tailEnd type="none" w="med" len="med"/>
                    </a:lnR>
                    <a:solidFill>
                      <a:schemeClr val="tx1">
                        <a:lumMod val="75000"/>
                      </a:schemeClr>
                    </a:solidFill>
                  </a:tcPr>
                </a:tc>
                <a:tc vMerge="1">
                  <a:txBody>
                    <a:bodyPr/>
                    <a:p>
                      <a:endParaRPr b="1" dirty="0" sz="2400" lang="tr-TR">
                        <a:solidFill>
                          <a:schemeClr val="accent4">
                            <a:lumMod val="7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75000"/>
                      </a:schemeClr>
                    </a:solidFill>
                  </a:tcPr>
                </a:tc>
                <a:tc>
                  <a:txBody>
                    <a:bodyPr/>
                    <a:p>
                      <a:pPr algn="ctr"/>
                      <a:r>
                        <a:rPr b="1" dirty="0" sz="2400" lang="tr-TR">
                          <a:solidFill>
                            <a:srgbClr val="FF0000"/>
                          </a:solidFill>
                          <a:latin typeface="+mj-lt"/>
                        </a:rPr>
                        <a:t>10</a:t>
                      </a:r>
                    </a:p>
                  </a:txBody>
                  <a:tcPr>
                    <a:lnL w="12700" cap="flat" cmpd="sng" algn="ctr">
                      <a:solidFill>
                        <a:schemeClr val="tx1"/>
                      </a:solidFill>
                      <a:prstDash val="solid"/>
                      <a:round/>
                      <a:headEnd type="none" w="med" len="med"/>
                      <a:tailEnd type="none" w="med" len="med"/>
                    </a:lnL>
                    <a:solidFill>
                      <a:schemeClr val="tx1">
                        <a:lumMod val="75000"/>
                      </a:schemeClr>
                    </a:solidFill>
                  </a:tcPr>
                </a:tc>
                <a:tc vMerge="1">
                  <a:txBody>
                    <a:bodyPr/>
                    <a:p>
                      <a:endParaRPr lang="tr-TR"/>
                    </a:p>
                  </a:txBody>
                </a:tc>
                <a:tc vMerge="1">
                  <a:txBody>
                    <a:bodyPr/>
                    <a:p>
                      <a:endParaRPr dirty="0" lang="tr-TR"/>
                    </a:p>
                  </a:txBody>
                </a:tc>
              </a:tr>
              <a:tr h="422656">
                <a:tc>
                  <a:txBody>
                    <a:bodyPr/>
                    <a:p>
                      <a:r>
                        <a:rPr b="1" dirty="0" sz="2400" lang="tr-TR">
                          <a:solidFill>
                            <a:schemeClr val="accent4">
                              <a:lumMod val="75000"/>
                            </a:schemeClr>
                          </a:solidFill>
                          <a:latin typeface="+mj-lt"/>
                        </a:rPr>
                        <a:t>Din Kültürü ve A.B.</a:t>
                      </a:r>
                    </a:p>
                  </a:txBody>
                  <a:tcPr>
                    <a:lnR w="12700" cap="flat" cmpd="sng" algn="ctr">
                      <a:solidFill>
                        <a:schemeClr val="tx1"/>
                      </a:solidFill>
                      <a:prstDash val="solid"/>
                      <a:round/>
                      <a:headEnd type="none" w="med" len="med"/>
                      <a:tailEnd type="none" w="med" len="med"/>
                    </a:lnR>
                    <a:solidFill>
                      <a:schemeClr val="tx1">
                        <a:lumMod val="75000"/>
                      </a:schemeClr>
                    </a:solidFill>
                  </a:tcPr>
                </a:tc>
                <a:tc vMerge="1">
                  <a:txBody>
                    <a:bodyPr/>
                    <a:p>
                      <a:endParaRPr b="1" dirty="0" sz="2400" lang="tr-TR">
                        <a:solidFill>
                          <a:schemeClr val="accent4">
                            <a:lumMod val="7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75000"/>
                      </a:schemeClr>
                    </a:solidFill>
                  </a:tcPr>
                </a:tc>
                <a:tc>
                  <a:txBody>
                    <a:bodyPr/>
                    <a:p>
                      <a:pPr algn="ctr"/>
                      <a:r>
                        <a:rPr b="1" dirty="0" sz="2400" lang="tr-TR">
                          <a:solidFill>
                            <a:srgbClr val="FF0000"/>
                          </a:solidFill>
                          <a:latin typeface="+mj-lt"/>
                        </a:rPr>
                        <a:t>10</a:t>
                      </a:r>
                    </a:p>
                  </a:txBody>
                  <a:tcPr>
                    <a:lnL w="12700" cap="flat" cmpd="sng" algn="ctr">
                      <a:solidFill>
                        <a:schemeClr val="tx1"/>
                      </a:solidFill>
                      <a:prstDash val="solid"/>
                      <a:round/>
                      <a:headEnd type="none" w="med" len="med"/>
                      <a:tailEnd type="none" w="med" len="med"/>
                    </a:lnL>
                    <a:solidFill>
                      <a:schemeClr val="tx1">
                        <a:lumMod val="75000"/>
                      </a:schemeClr>
                    </a:solidFill>
                  </a:tcPr>
                </a:tc>
                <a:tc vMerge="1">
                  <a:txBody>
                    <a:bodyPr/>
                    <a:p>
                      <a:endParaRPr lang="tr-TR"/>
                    </a:p>
                  </a:txBody>
                </a:tc>
                <a:tc vMerge="1">
                  <a:txBody>
                    <a:bodyPr/>
                    <a:p>
                      <a:endParaRPr dirty="0" lang="tr-TR"/>
                    </a:p>
                  </a:txBody>
                </a:tc>
              </a:tr>
              <a:tr h="422656">
                <a:tc>
                  <a:txBody>
                    <a:bodyPr/>
                    <a:p>
                      <a:r>
                        <a:rPr b="1" dirty="0" sz="2400" lang="tr-TR">
                          <a:solidFill>
                            <a:schemeClr val="accent4">
                              <a:lumMod val="75000"/>
                            </a:schemeClr>
                          </a:solidFill>
                          <a:latin typeface="+mj-lt"/>
                        </a:rPr>
                        <a:t>Yabancı Dil</a:t>
                      </a:r>
                    </a:p>
                  </a:txBody>
                  <a:tcPr>
                    <a:lnR w="12700" cap="flat" cmpd="sng" algn="ctr">
                      <a:solidFill>
                        <a:schemeClr val="tx1"/>
                      </a:solidFill>
                      <a:prstDash val="solid"/>
                      <a:round/>
                      <a:headEnd type="none" w="med" len="med"/>
                      <a:tailEnd type="none" w="med" len="med"/>
                    </a:lnR>
                    <a:solidFill>
                      <a:schemeClr val="tx1">
                        <a:lumMod val="75000"/>
                      </a:schemeClr>
                    </a:solidFill>
                  </a:tcPr>
                </a:tc>
                <a:tc vMerge="1">
                  <a:txBody>
                    <a:bodyPr/>
                    <a:p>
                      <a:endParaRPr b="1" dirty="0" sz="2400" lang="tr-TR">
                        <a:solidFill>
                          <a:schemeClr val="accent4">
                            <a:lumMod val="7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tx1">
                        <a:lumMod val="75000"/>
                      </a:schemeClr>
                    </a:solidFill>
                  </a:tcPr>
                </a:tc>
                <a:tc>
                  <a:txBody>
                    <a:bodyPr/>
                    <a:p>
                      <a:pPr algn="ctr"/>
                      <a:r>
                        <a:rPr b="1" dirty="0" sz="2400" lang="tr-TR">
                          <a:solidFill>
                            <a:srgbClr val="FF0000"/>
                          </a:solidFill>
                          <a:latin typeface="+mj-lt"/>
                        </a:rPr>
                        <a:t>10</a:t>
                      </a:r>
                    </a:p>
                  </a:txBody>
                  <a:tcPr>
                    <a:lnL w="12700" cap="flat" cmpd="sng" algn="ctr">
                      <a:solidFill>
                        <a:schemeClr val="tx1"/>
                      </a:solidFill>
                      <a:prstDash val="solid"/>
                      <a:round/>
                      <a:headEnd type="none" w="med" len="med"/>
                      <a:tailEnd type="none" w="med" len="med"/>
                    </a:lnL>
                    <a:solidFill>
                      <a:schemeClr val="tx1">
                        <a:lumMod val="75000"/>
                      </a:schemeClr>
                    </a:solidFill>
                  </a:tcPr>
                </a:tc>
                <a:tc vMerge="1">
                  <a:txBody>
                    <a:bodyPr/>
                    <a:p>
                      <a:endParaRPr lang="tr-TR"/>
                    </a:p>
                  </a:txBody>
                </a:tc>
                <a:tc vMerge="1">
                  <a:txBody>
                    <a:bodyPr/>
                    <a:p>
                      <a:endParaRPr dirty="0" lang="tr-TR"/>
                    </a:p>
                  </a:txBody>
                </a:tc>
              </a:tr>
            </a:tbl>
          </a:graphicData>
        </a:graphic>
      </p:graphicFrame>
      <p:sp>
        <p:nvSpPr>
          <p:cNvPr id="1048621" name="4 Dikdörtgen"/>
          <p:cNvSpPr/>
          <p:nvPr/>
        </p:nvSpPr>
        <p:spPr>
          <a:xfrm>
            <a:off x="1427979" y="44624"/>
            <a:ext cx="6749348" cy="646331"/>
          </a:xfrm>
          <a:prstGeom prst="rect"/>
        </p:spPr>
        <p:txBody>
          <a:bodyPr wrap="none">
            <a:spAutoFit/>
          </a:bodyPr>
          <a:p>
            <a:r>
              <a:rPr dirty="0" sz="3600" lang="tr-TR">
                <a:ln w="18415" cmpd="sng">
                  <a:solidFill>
                    <a:srgbClr val="FF0000"/>
                  </a:solidFill>
                  <a:prstDash val="solid"/>
                </a:ln>
                <a:solidFill>
                  <a:srgbClr val="FF0000"/>
                </a:solidFill>
                <a:effectLst>
                  <a:outerShdw algn="tl" blurRad="63500" dir="3600000" rotWithShape="0">
                    <a:srgbClr val="000000">
                      <a:alpha val="70000"/>
                    </a:srgbClr>
                  </a:outerShdw>
                </a:effectLst>
                <a:latin typeface="+mj-lt"/>
              </a:rPr>
              <a:t>SINAV SÜRESİ VE BAŞLAMA SAATİ ?</a:t>
            </a:r>
            <a:endParaRPr dirty="0" sz="3600" lang="tr-TR">
              <a:ln w="18415" cmpd="sng">
                <a:solidFill>
                  <a:srgbClr val="FF0000"/>
                </a:solidFill>
                <a:prstDash val="solid"/>
              </a:ln>
              <a:solidFill>
                <a:srgbClr val="FF0000"/>
              </a:solidFill>
              <a:latin typeface="+mj-lt"/>
            </a:endParaRPr>
          </a:p>
        </p:txBody>
      </p:sp>
      <p:graphicFrame>
        <p:nvGraphicFramePr>
          <p:cNvPr id="4194311" name="5 Tablo"/>
          <p:cNvGraphicFramePr>
            <a:graphicFrameLocks noGrp="1"/>
          </p:cNvGraphicFramePr>
          <p:nvPr/>
        </p:nvGraphicFramePr>
        <p:xfrm>
          <a:off x="837281" y="3573016"/>
          <a:ext cx="7695159" cy="1944216"/>
        </p:xfrm>
        <a:graphic>
          <a:graphicData uri="http://schemas.openxmlformats.org/drawingml/2006/table">
            <a:tbl>
              <a:tblPr firstRow="1" bandRow="1">
                <a:tableStyleId>{21E4AEA4-8DFA-4A89-87EB-49C32662AFE0}</a:tableStyleId>
              </a:tblPr>
              <a:tblGrid>
                <a:gridCol w="2582591"/>
                <a:gridCol w="1584176"/>
                <a:gridCol w="864096"/>
                <a:gridCol w="792088"/>
                <a:gridCol w="1872208"/>
              </a:tblGrid>
              <a:tr h="432048">
                <a:tc gridSpan="5">
                  <a:txBody>
                    <a:bodyPr/>
                    <a:p>
                      <a:pPr algn="ctr"/>
                      <a:r>
                        <a:rPr dirty="0" sz="2800" lang="tr-TR">
                          <a:solidFill>
                            <a:srgbClr val="FF0000"/>
                          </a:solidFill>
                          <a:latin typeface="+mj-lt"/>
                        </a:rPr>
                        <a:t>2. Oturum - Sayısal</a:t>
                      </a:r>
                      <a:r>
                        <a:rPr baseline="0" dirty="0" sz="2800" lang="tr-TR">
                          <a:solidFill>
                            <a:srgbClr val="FF0000"/>
                          </a:solidFill>
                          <a:latin typeface="+mj-lt"/>
                        </a:rPr>
                        <a:t> Bölüm</a:t>
                      </a:r>
                      <a:endParaRPr dirty="0" sz="2800" lang="tr-TR">
                        <a:solidFill>
                          <a:srgbClr val="FF0000"/>
                        </a:solidFill>
                        <a:latin typeface="+mj-lt"/>
                      </a:endParaRPr>
                    </a:p>
                  </a:txBody>
                  <a:tcPr>
                    <a:solidFill>
                      <a:schemeClr val="tx1">
                        <a:lumMod val="75000"/>
                      </a:schemeClr>
                    </a:solidFill>
                  </a:tcPr>
                </a:tc>
                <a:tc hMerge="1">
                  <a:txBody>
                    <a:bodyPr/>
                    <a:p>
                      <a:endParaRPr lang="tr-TR"/>
                    </a:p>
                  </a:txBody>
                </a:tc>
                <a:tc hMerge="1">
                  <a:txBody>
                    <a:bodyPr/>
                    <a:p>
                      <a:endParaRPr lang="tr-TR"/>
                    </a:p>
                  </a:txBody>
                </a:tc>
                <a:tc hMerge="1">
                  <a:txBody>
                    <a:bodyPr/>
                    <a:p>
                      <a:endParaRPr lang="tr-TR"/>
                    </a:p>
                  </a:txBody>
                </a:tc>
                <a:tc hMerge="1">
                  <a:txBody>
                    <a:bodyPr/>
                    <a:p>
                      <a:endParaRPr dirty="0" lang="tr-TR"/>
                    </a:p>
                  </a:txBody>
                </a:tc>
              </a:tr>
              <a:tr h="489952">
                <a:tc>
                  <a:txBody>
                    <a:bodyPr/>
                    <a:p>
                      <a:pPr algn="ctr"/>
                      <a:r>
                        <a:rPr b="1" dirty="0" sz="2400" lang="tr-TR">
                          <a:solidFill>
                            <a:srgbClr val="FF0000"/>
                          </a:solidFill>
                          <a:latin typeface="+mj-lt"/>
                        </a:rPr>
                        <a:t>Dersler</a:t>
                      </a:r>
                    </a:p>
                  </a:txBody>
                  <a:tcPr marT="0" marB="0">
                    <a:lnR w="12700" cap="flat" cmpd="sng" algn="ctr">
                      <a:solidFill>
                        <a:schemeClr val="tx1"/>
                      </a:solidFill>
                      <a:prstDash val="solid"/>
                      <a:round/>
                      <a:headEnd type="none" w="med" len="med"/>
                      <a:tailEnd type="none" w="med" len="med"/>
                    </a:lnR>
                    <a:solidFill>
                      <a:schemeClr val="tx1">
                        <a:lumMod val="75000"/>
                      </a:schemeClr>
                    </a:solidFill>
                  </a:tcPr>
                </a:tc>
                <a:tc>
                  <a:txBody>
                    <a:bodyPr/>
                    <a:p>
                      <a:pPr algn="ctr" defTabSz="914400" eaLnBrk="1" fontAlgn="auto" hangingPunct="1" indent="0" latinLnBrk="0" marL="0" marR="0" rtl="0">
                        <a:lnSpc>
                          <a:spcPct val="100000"/>
                        </a:lnSpc>
                        <a:spcBef>
                          <a:spcPts val="0"/>
                        </a:spcBef>
                        <a:spcAft>
                          <a:spcPts val="0"/>
                        </a:spcAft>
                        <a:buClrTx/>
                        <a:buSzTx/>
                        <a:buFontTx/>
                        <a:buNone/>
                      </a:pPr>
                      <a:r>
                        <a:rPr b="1" dirty="0" sz="2400" kern="1200" kumimoji="0" lang="tr-TR">
                          <a:solidFill>
                            <a:srgbClr val="FF0000"/>
                          </a:solidFill>
                          <a:latin typeface="+mj-lt"/>
                          <a:ea typeface="+mn-ea"/>
                          <a:cs typeface="+mn-cs"/>
                        </a:rPr>
                        <a:t>Sınav</a:t>
                      </a:r>
                      <a:r>
                        <a:rPr baseline="0" b="1" dirty="0" sz="2400" kern="1200" kumimoji="0" lang="tr-TR">
                          <a:solidFill>
                            <a:srgbClr val="FF0000"/>
                          </a:solidFill>
                          <a:latin typeface="+mj-lt"/>
                          <a:ea typeface="+mn-ea"/>
                          <a:cs typeface="+mn-cs"/>
                        </a:rPr>
                        <a:t> Saati</a:t>
                      </a:r>
                      <a:endParaRPr b="1" dirty="0" sz="2400" lang="tr-TR">
                        <a:solidFill>
                          <a:srgbClr val="FF0000"/>
                        </a:solidFill>
                        <a:latin typeface="+mj-lt"/>
                      </a:endParaRPr>
                    </a:p>
                  </a:txBody>
                  <a:tcPr marT="0" marB="0">
                    <a:lnL w="12700" cap="flat" cmpd="sng" algn="ctr">
                      <a:solidFill>
                        <a:schemeClr val="tx1"/>
                      </a:solidFill>
                      <a:prstDash val="solid"/>
                      <a:round/>
                      <a:headEnd type="none" w="med" len="med"/>
                      <a:tailEnd type="none" w="med" len="med"/>
                    </a:lnL>
                    <a:solidFill>
                      <a:schemeClr val="tx1">
                        <a:lumMod val="75000"/>
                      </a:schemeClr>
                    </a:solidFill>
                  </a:tcPr>
                </a:tc>
                <a:tc gridSpan="2">
                  <a:txBody>
                    <a:bodyPr/>
                    <a:p>
                      <a:pPr algn="ctr" defTabSz="914400" eaLnBrk="1" fontAlgn="auto" hangingPunct="1" indent="0" latinLnBrk="0" marL="0" marR="0" rtl="0">
                        <a:lnSpc>
                          <a:spcPct val="100000"/>
                        </a:lnSpc>
                        <a:spcBef>
                          <a:spcPts val="0"/>
                        </a:spcBef>
                        <a:spcAft>
                          <a:spcPts val="0"/>
                        </a:spcAft>
                        <a:buClrTx/>
                        <a:buSzTx/>
                        <a:buFontTx/>
                        <a:buNone/>
                      </a:pPr>
                      <a:r>
                        <a:rPr b="1" dirty="0" sz="2400" lang="tr-TR">
                          <a:solidFill>
                            <a:srgbClr val="FF0000"/>
                          </a:solidFill>
                          <a:latin typeface="+mj-lt"/>
                        </a:rPr>
                        <a:t>Soru Sayısı</a:t>
                      </a:r>
                    </a:p>
                  </a:txBody>
                  <a:tcPr marT="0" marB="0">
                    <a:solidFill>
                      <a:schemeClr val="tx1">
                        <a:lumMod val="75000"/>
                      </a:schemeClr>
                    </a:solidFill>
                  </a:tcPr>
                </a:tc>
                <a:tc hMerge="1">
                  <a:txBody>
                    <a:bodyPr/>
                    <a:p>
                      <a:endParaRPr lang="tr-TR"/>
                    </a:p>
                  </a:txBody>
                </a:tc>
                <a:tc>
                  <a:txBody>
                    <a:bodyPr/>
                    <a:p>
                      <a:pPr algn="ctr"/>
                      <a:r>
                        <a:rPr b="1" dirty="0" sz="2400" lang="tr-TR">
                          <a:solidFill>
                            <a:srgbClr val="FF0000"/>
                          </a:solidFill>
                          <a:latin typeface="+mj-lt"/>
                        </a:rPr>
                        <a:t>Sınav Süresi</a:t>
                      </a:r>
                    </a:p>
                  </a:txBody>
                  <a:tcPr marT="0" marB="0">
                    <a:solidFill>
                      <a:schemeClr val="tx1">
                        <a:lumMod val="75000"/>
                      </a:schemeClr>
                    </a:solidFill>
                  </a:tcPr>
                </a:tc>
              </a:tr>
              <a:tr h="443096">
                <a:tc>
                  <a:txBody>
                    <a:bodyPr/>
                    <a:p>
                      <a:r>
                        <a:rPr b="1" dirty="0" sz="2400" lang="tr-TR">
                          <a:solidFill>
                            <a:schemeClr val="accent4">
                              <a:lumMod val="75000"/>
                            </a:schemeClr>
                          </a:solidFill>
                          <a:latin typeface="+mj-lt"/>
                        </a:rPr>
                        <a:t>Matematik</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lumMod val="75000"/>
                      </a:schemeClr>
                    </a:solidFill>
                  </a:tcPr>
                </a:tc>
                <a:tc>
                  <a:txBody>
                    <a:bodyPr/>
                    <a:p>
                      <a:pPr algn="ctr"/>
                      <a:r>
                        <a:rPr b="1" dirty="0" sz="2400" kern="1200" kumimoji="0" lang="tr-TR">
                          <a:solidFill>
                            <a:srgbClr val="FF0000"/>
                          </a:solidFill>
                          <a:latin typeface="+mj-lt"/>
                          <a:ea typeface="+mn-ea"/>
                          <a:cs typeface="+mn-cs"/>
                        </a:rPr>
                        <a:t>11.30</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1">
                        <a:lumMod val="75000"/>
                      </a:schemeClr>
                    </a:solidFill>
                  </a:tcPr>
                </a:tc>
                <a:tc>
                  <a:txBody>
                    <a:bodyPr/>
                    <a:p>
                      <a:pPr algn="ctr"/>
                      <a:r>
                        <a:rPr b="1" dirty="0" sz="2400" lang="tr-TR">
                          <a:solidFill>
                            <a:srgbClr val="FF0000"/>
                          </a:solidFill>
                          <a:latin typeface="+mj-lt"/>
                        </a:rPr>
                        <a:t>20</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1">
                        <a:lumMod val="75000"/>
                      </a:schemeClr>
                    </a:solidFill>
                  </a:tcPr>
                </a:tc>
                <a:tc rowSpan="2">
                  <a:txBody>
                    <a:bodyPr/>
                    <a:p>
                      <a:pPr algn="ctr"/>
                      <a:r>
                        <a:rPr b="1" dirty="0" sz="2800" lang="tr-TR">
                          <a:solidFill>
                            <a:srgbClr val="FF0000"/>
                          </a:solidFill>
                          <a:latin typeface="+mj-lt"/>
                        </a:rPr>
                        <a:t>40</a:t>
                      </a:r>
                    </a:p>
                  </a:txBody>
                  <a:tcPr anchor="ctr">
                    <a:lnL w="12700" cap="flat" cmpd="sng" algn="ctr">
                      <a:solidFill>
                        <a:schemeClr val="tx1"/>
                      </a:solidFill>
                      <a:prstDash val="solid"/>
                      <a:round/>
                      <a:headEnd type="none" w="med" len="med"/>
                      <a:tailEnd type="none" w="med" len="med"/>
                    </a:lnL>
                    <a:solidFill>
                      <a:schemeClr val="tx1">
                        <a:lumMod val="75000"/>
                      </a:schemeClr>
                    </a:solidFill>
                  </a:tcPr>
                </a:tc>
                <a:tc rowSpan="2">
                  <a:txBody>
                    <a:bodyPr/>
                    <a:p>
                      <a:pPr algn="ctr"/>
                      <a:r>
                        <a:rPr b="1" dirty="0" sz="2800" lang="tr-TR">
                          <a:solidFill>
                            <a:srgbClr val="FF0000"/>
                          </a:solidFill>
                          <a:latin typeface="+mj-lt"/>
                        </a:rPr>
                        <a:t>80 Dakika</a:t>
                      </a:r>
                    </a:p>
                  </a:txBody>
                  <a:tcPr anchor="ctr">
                    <a:solidFill>
                      <a:schemeClr val="tx1">
                        <a:lumMod val="75000"/>
                      </a:schemeClr>
                    </a:solidFill>
                  </a:tcPr>
                </a:tc>
              </a:tr>
              <a:tr h="478904">
                <a:tc>
                  <a:txBody>
                    <a:bodyPr/>
                    <a:p>
                      <a:r>
                        <a:rPr b="1" dirty="0" sz="2400" lang="tr-TR">
                          <a:solidFill>
                            <a:schemeClr val="accent4">
                              <a:lumMod val="75000"/>
                            </a:schemeClr>
                          </a:solidFill>
                          <a:latin typeface="+mj-lt"/>
                        </a:rPr>
                        <a:t>Fen ve Teknoloji</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lumMod val="75000"/>
                      </a:schemeClr>
                    </a:solidFill>
                  </a:tcPr>
                </a:tc>
                <a:tc>
                  <a:txBody>
                    <a:bodyPr/>
                    <a:p>
                      <a:endParaRPr b="1" dirty="0" sz="2400" lang="tr-TR">
                        <a:solidFill>
                          <a:schemeClr val="accent4">
                            <a:lumMod val="75000"/>
                          </a:schemeClr>
                        </a:solidFill>
                        <a:latin typeface="+mj-lt"/>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tx1">
                        <a:lumMod val="75000"/>
                      </a:schemeClr>
                    </a:solidFill>
                  </a:tcPr>
                </a:tc>
                <a:tc>
                  <a:txBody>
                    <a:bodyPr/>
                    <a:p>
                      <a:pPr algn="ctr"/>
                      <a:r>
                        <a:rPr b="1" dirty="0" sz="2400" lang="tr-TR">
                          <a:solidFill>
                            <a:srgbClr val="FF0000"/>
                          </a:solidFill>
                          <a:latin typeface="+mj-lt"/>
                        </a:rPr>
                        <a:t>20</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1">
                        <a:lumMod val="75000"/>
                      </a:schemeClr>
                    </a:solidFill>
                  </a:tcPr>
                </a:tc>
                <a:tc vMerge="1">
                  <a:txBody>
                    <a:bodyPr/>
                    <a:p>
                      <a:endParaRPr lang="tr-TR"/>
                    </a:p>
                  </a:txBody>
                </a:tc>
                <a:tc vMerge="1">
                  <a:txBody>
                    <a:bodyPr/>
                    <a:p>
                      <a:endParaRPr dirty="0" lang="tr-TR"/>
                    </a:p>
                  </a:txBody>
                </a:tc>
              </a:tr>
            </a:tbl>
          </a:graphicData>
        </a:graphic>
      </p:graphicFrame>
      <p:sp>
        <p:nvSpPr>
          <p:cNvPr id="1048622" name="6 Dikdörtgen"/>
          <p:cNvSpPr/>
          <p:nvPr/>
        </p:nvSpPr>
        <p:spPr>
          <a:xfrm>
            <a:off x="745268" y="5517232"/>
            <a:ext cx="7129003" cy="1323439"/>
          </a:xfrm>
          <a:prstGeom prst="rect"/>
        </p:spPr>
        <p:txBody>
          <a:bodyPr wrap="none">
            <a:spAutoFit/>
          </a:bodyPr>
          <a:p>
            <a:r>
              <a:rPr b="1" dirty="0" sz="2000" i="1" lang="tr-TR">
                <a:solidFill>
                  <a:srgbClr val="FFFF00"/>
                </a:solidFill>
                <a:latin typeface="+mj-lt"/>
              </a:rPr>
              <a:t>*Toplam 90 soru 155 dakika.</a:t>
            </a:r>
          </a:p>
          <a:p>
            <a:r>
              <a:rPr b="1" dirty="0" sz="2000" i="1" lang="tr-TR">
                <a:solidFill>
                  <a:srgbClr val="FFFF00"/>
                </a:solidFill>
                <a:latin typeface="+mj-lt"/>
              </a:rPr>
              <a:t>*2 Bölüm arasında 45 dakika ara olacak.</a:t>
            </a:r>
          </a:p>
          <a:p>
            <a:r>
              <a:rPr b="1" dirty="0" sz="2000" i="1" lang="tr-TR">
                <a:solidFill>
                  <a:srgbClr val="FFFF00"/>
                </a:solidFill>
                <a:latin typeface="+mj-lt"/>
              </a:rPr>
              <a:t>*Din Kültürü ve A.B. alt testinden muaf olan öğrencilerin birinci </a:t>
            </a:r>
          </a:p>
          <a:p>
            <a:r>
              <a:rPr b="1" dirty="0" sz="2000" i="1" lang="tr-TR">
                <a:solidFill>
                  <a:srgbClr val="FFFF00"/>
                </a:solidFill>
                <a:latin typeface="+mj-lt"/>
              </a:rPr>
              <a:t>oturumdaki toplam süresi 60 dakika olarak uygulanacaktır.</a:t>
            </a:r>
          </a:p>
        </p:txBody>
      </p:sp>
    </p:spTree>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id="5" nodeType="clickEffect" presetClass="entr" presetID="30" presetSubtype="0">
                                  <p:stCondLst>
                                    <p:cond delay="0"/>
                                  </p:stCondLst>
                                  <p:childTnLst>
                                    <p:set>
                                      <p:cBhvr>
                                        <p:cTn dur="1" fill="hold" id="6">
                                          <p:stCondLst>
                                            <p:cond delay="0"/>
                                          </p:stCondLst>
                                        </p:cTn>
                                        <p:tgtEl>
                                          <p:spTgt spid="4194310"/>
                                        </p:tgtEl>
                                        <p:attrNameLst>
                                          <p:attrName>style.visibility</p:attrName>
                                        </p:attrNameLst>
                                      </p:cBhvr>
                                      <p:to>
                                        <p:strVal val="visible"/>
                                      </p:to>
                                    </p:set>
                                    <p:animEffect transition="in" filter="fade">
                                      <p:cBhvr>
                                        <p:cTn decel="100000" dur="800" id="7"/>
                                        <p:tgtEl>
                                          <p:spTgt spid="4194310"/>
                                        </p:tgtEl>
                                      </p:cBhvr>
                                    </p:animEffect>
                                    <p:anim calcmode="lin" valueType="num">
                                      <p:cBhvr>
                                        <p:cTn decel="100000" dur="800" fill="hold" id="8"/>
                                        <p:tgtEl>
                                          <p:spTgt spid="4194310"/>
                                        </p:tgtEl>
                                        <p:attrNameLst>
                                          <p:attrName>style.rotation</p:attrName>
                                        </p:attrNameLst>
                                      </p:cBhvr>
                                      <p:tavLst>
                                        <p:tav tm="0">
                                          <p:val>
                                            <p:fltVal val="-90.0"/>
                                          </p:val>
                                        </p:tav>
                                        <p:tav tm="100000">
                                          <p:val>
                                            <p:fltVal val="0.0"/>
                                          </p:val>
                                        </p:tav>
                                      </p:tavLst>
                                    </p:anim>
                                    <p:anim calcmode="lin" valueType="num">
                                      <p:cBhvr>
                                        <p:cTn decel="100000" dur="800" fill="hold" id="9"/>
                                        <p:tgtEl>
                                          <p:spTgt spid="4194310"/>
                                        </p:tgtEl>
                                        <p:attrNameLst>
                                          <p:attrName>ppt_x</p:attrName>
                                        </p:attrNameLst>
                                      </p:cBhvr>
                                      <p:tavLst>
                                        <p:tav tm="0">
                                          <p:val>
                                            <p:strVal val="#ppt_x+0.4"/>
                                          </p:val>
                                        </p:tav>
                                        <p:tav tm="100000">
                                          <p:val>
                                            <p:strVal val="#ppt_x-0.05"/>
                                          </p:val>
                                        </p:tav>
                                      </p:tavLst>
                                    </p:anim>
                                    <p:anim calcmode="lin" valueType="num">
                                      <p:cBhvr>
                                        <p:cTn decel="100000" dur="800" fill="hold" id="10"/>
                                        <p:tgtEl>
                                          <p:spTgt spid="4194310"/>
                                        </p:tgtEl>
                                        <p:attrNameLst>
                                          <p:attrName>ppt_y</p:attrName>
                                        </p:attrNameLst>
                                      </p:cBhvr>
                                      <p:tavLst>
                                        <p:tav tm="0">
                                          <p:val>
                                            <p:strVal val="#ppt_y-0.4"/>
                                          </p:val>
                                        </p:tav>
                                        <p:tav tm="100000">
                                          <p:val>
                                            <p:strVal val="#ppt_y+0.1"/>
                                          </p:val>
                                        </p:tav>
                                      </p:tavLst>
                                    </p:anim>
                                    <p:anim calcmode="lin" valueType="num">
                                      <p:cBhvr>
                                        <p:cTn accel="100000" dur="200" fill="hold" id="11">
                                          <p:stCondLst>
                                            <p:cond delay="800"/>
                                          </p:stCondLst>
                                        </p:cTn>
                                        <p:tgtEl>
                                          <p:spTgt spid="4194310"/>
                                        </p:tgtEl>
                                        <p:attrNameLst>
                                          <p:attrName>ppt_x</p:attrName>
                                        </p:attrNameLst>
                                      </p:cBhvr>
                                      <p:tavLst>
                                        <p:tav tm="0">
                                          <p:val>
                                            <p:strVal val="#ppt_x-0.05"/>
                                          </p:val>
                                        </p:tav>
                                        <p:tav tm="100000">
                                          <p:val>
                                            <p:strVal val="#ppt_x"/>
                                          </p:val>
                                        </p:tav>
                                      </p:tavLst>
                                    </p:anim>
                                    <p:anim calcmode="lin" valueType="num">
                                      <p:cBhvr>
                                        <p:cTn accel="100000" dur="200" fill="hold" id="12">
                                          <p:stCondLst>
                                            <p:cond delay="800"/>
                                          </p:stCondLst>
                                        </p:cTn>
                                        <p:tgtEl>
                                          <p:spTgt spid="4194310"/>
                                        </p:tgtEl>
                                        <p:attrNameLst>
                                          <p:attrName>ppt_y</p:attrName>
                                        </p:attrNameLst>
                                      </p:cBhvr>
                                      <p:tavLst>
                                        <p:tav tm="0">
                                          <p:val>
                                            <p:strVal val="#ppt_y+0.1"/>
                                          </p:val>
                                        </p:tav>
                                        <p:tav tm="100000">
                                          <p:val>
                                            <p:strVal val="#ppt_y"/>
                                          </p:val>
                                        </p:tav>
                                      </p:tavLst>
                                    </p:anim>
                                  </p:childTnLst>
                                </p:cTn>
                              </p:par>
                            </p:childTnLst>
                          </p:cTn>
                        </p:par>
                      </p:childTnLst>
                    </p:cTn>
                  </p:par>
                  <p:par>
                    <p:cTn fill="hold" id="13">
                      <p:stCondLst>
                        <p:cond delay="indefinite"/>
                      </p:stCondLst>
                      <p:childTnLst>
                        <p:par>
                          <p:cTn fill="hold" id="14">
                            <p:stCondLst>
                              <p:cond delay="0"/>
                            </p:stCondLst>
                            <p:childTnLst>
                              <p:par>
                                <p:cTn fill="hold" id="15" nodeType="clickEffect" presetClass="entr" presetID="30" presetSubtype="0">
                                  <p:stCondLst>
                                    <p:cond delay="0"/>
                                  </p:stCondLst>
                                  <p:childTnLst>
                                    <p:set>
                                      <p:cBhvr>
                                        <p:cTn dur="1" fill="hold" id="16">
                                          <p:stCondLst>
                                            <p:cond delay="0"/>
                                          </p:stCondLst>
                                        </p:cTn>
                                        <p:tgtEl>
                                          <p:spTgt spid="4194311"/>
                                        </p:tgtEl>
                                        <p:attrNameLst>
                                          <p:attrName>style.visibility</p:attrName>
                                        </p:attrNameLst>
                                      </p:cBhvr>
                                      <p:to>
                                        <p:strVal val="visible"/>
                                      </p:to>
                                    </p:set>
                                    <p:animEffect transition="in" filter="fade">
                                      <p:cBhvr>
                                        <p:cTn decel="100000" dur="800" id="17"/>
                                        <p:tgtEl>
                                          <p:spTgt spid="4194311"/>
                                        </p:tgtEl>
                                      </p:cBhvr>
                                    </p:animEffect>
                                    <p:anim calcmode="lin" valueType="num">
                                      <p:cBhvr>
                                        <p:cTn decel="100000" dur="800" fill="hold" id="18"/>
                                        <p:tgtEl>
                                          <p:spTgt spid="4194311"/>
                                        </p:tgtEl>
                                        <p:attrNameLst>
                                          <p:attrName>style.rotation</p:attrName>
                                        </p:attrNameLst>
                                      </p:cBhvr>
                                      <p:tavLst>
                                        <p:tav tm="0">
                                          <p:val>
                                            <p:fltVal val="-90.0"/>
                                          </p:val>
                                        </p:tav>
                                        <p:tav tm="100000">
                                          <p:val>
                                            <p:fltVal val="0.0"/>
                                          </p:val>
                                        </p:tav>
                                      </p:tavLst>
                                    </p:anim>
                                    <p:anim calcmode="lin" valueType="num">
                                      <p:cBhvr>
                                        <p:cTn decel="100000" dur="800" fill="hold" id="19"/>
                                        <p:tgtEl>
                                          <p:spTgt spid="4194311"/>
                                        </p:tgtEl>
                                        <p:attrNameLst>
                                          <p:attrName>ppt_x</p:attrName>
                                        </p:attrNameLst>
                                      </p:cBhvr>
                                      <p:tavLst>
                                        <p:tav tm="0">
                                          <p:val>
                                            <p:strVal val="#ppt_x+0.4"/>
                                          </p:val>
                                        </p:tav>
                                        <p:tav tm="100000">
                                          <p:val>
                                            <p:strVal val="#ppt_x-0.05"/>
                                          </p:val>
                                        </p:tav>
                                      </p:tavLst>
                                    </p:anim>
                                    <p:anim calcmode="lin" valueType="num">
                                      <p:cBhvr>
                                        <p:cTn decel="100000" dur="800" fill="hold" id="20"/>
                                        <p:tgtEl>
                                          <p:spTgt spid="4194311"/>
                                        </p:tgtEl>
                                        <p:attrNameLst>
                                          <p:attrName>ppt_y</p:attrName>
                                        </p:attrNameLst>
                                      </p:cBhvr>
                                      <p:tavLst>
                                        <p:tav tm="0">
                                          <p:val>
                                            <p:strVal val="#ppt_y-0.4"/>
                                          </p:val>
                                        </p:tav>
                                        <p:tav tm="100000">
                                          <p:val>
                                            <p:strVal val="#ppt_y+0.1"/>
                                          </p:val>
                                        </p:tav>
                                      </p:tavLst>
                                    </p:anim>
                                    <p:anim calcmode="lin" valueType="num">
                                      <p:cBhvr>
                                        <p:cTn accel="100000" dur="200" fill="hold" id="21">
                                          <p:stCondLst>
                                            <p:cond delay="800"/>
                                          </p:stCondLst>
                                        </p:cTn>
                                        <p:tgtEl>
                                          <p:spTgt spid="4194311"/>
                                        </p:tgtEl>
                                        <p:attrNameLst>
                                          <p:attrName>ppt_x</p:attrName>
                                        </p:attrNameLst>
                                      </p:cBhvr>
                                      <p:tavLst>
                                        <p:tav tm="0">
                                          <p:val>
                                            <p:strVal val="#ppt_x-0.05"/>
                                          </p:val>
                                        </p:tav>
                                        <p:tav tm="100000">
                                          <p:val>
                                            <p:strVal val="#ppt_x"/>
                                          </p:val>
                                        </p:tav>
                                      </p:tavLst>
                                    </p:anim>
                                    <p:anim calcmode="lin" valueType="num">
                                      <p:cBhvr>
                                        <p:cTn accel="100000" dur="200" fill="hold" id="22">
                                          <p:stCondLst>
                                            <p:cond delay="800"/>
                                          </p:stCondLst>
                                        </p:cTn>
                                        <p:tgtEl>
                                          <p:spTgt spid="41943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LGS-2020">
  <a:themeElements>
    <a:clrScheme name="Akış">
      <a:dk1>
        <a:sysClr lastClr="000000" val="windowText"/>
      </a:dk1>
      <a:lt1>
        <a:sysClr lastClr="FFFFFF" val="window"/>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r="5400000" dist="25000" rotWithShape="0">
              <a:schemeClr val="phClr">
                <a:shade val="30000"/>
                <a:satMod val="150000"/>
                <a:alpha val="38000"/>
              </a:schemeClr>
            </a:outerShdw>
          </a:effectLst>
        </a:effectStyle>
        <a:effectStyle>
          <a:effectLst>
            <a:outerShdw blurRad="39000" dir="5400000" dist="25400" rotWithShape="0">
              <a:schemeClr val="phClr">
                <a:shade val="33000"/>
                <a:alpha val="83000"/>
              </a:schemeClr>
            </a:outerShdw>
          </a:effectLst>
        </a:effectStyle>
        <a:effectStyle>
          <a:effectLst>
            <a:outerShdw blurRad="39000" dir="5400000" dist="25400" rotWithShape="0">
              <a:schemeClr val="phClr">
                <a:shade val="33000"/>
                <a:alpha val="83000"/>
              </a:schemeClr>
            </a:outerShdw>
          </a:effectLst>
          <a:scene3d>
            <a:camera prst="orthographicFront" fov="0">
              <a:rot lat="0" lon="0" rev="0"/>
            </a:camera>
            <a:lightRig dir="t" rig="contrasting">
              <a:rot lat="0" lon="0" rev="1500000"/>
            </a:lightRig>
          </a:scene3d>
          <a:sp3d extrusionH="127000" prstMaterial="powder">
            <a:bevelT w="50800" h="635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algn="tl" flip="none" sx="65000" sy="65000" tx="0" ty="0"/>
        </a:blipFill>
      </a:bgFillStyleLst>
    </a:fmtScheme>
  </a:themeElements>
</a:theme>
</file>

<file path=ppt/theme/theme2.xml><?xml version="1.0" encoding="utf-8"?>
<a:theme xmlns:a="http://schemas.openxmlformats.org/drawingml/2006/main" name="Ofis Teması">
  <a:themeElements>
    <a:clrScheme name="Ofis">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a:clrScheme name="Akış">
    <a:dk1>
      <a:sysClr lastClr="000000" val="windowText"/>
    </a:dk1>
    <a:lt1>
      <a:sysClr lastClr="FFFFFF" val="window"/>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lastClr="000000" val="windowText"/>
    </a:dk1>
    <a:lt1>
      <a:sysClr lastClr="FFFFFF" val="window"/>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Slayt 1</dc:title>
  <dc:creator>İZMO</dc:creator>
  <cp:lastModifiedBy>ismail kökdemir</cp:lastModifiedBy>
  <dcterms:created xsi:type="dcterms:W3CDTF">2019-10-22T12:53:09Z</dcterms:created>
  <dcterms:modified xsi:type="dcterms:W3CDTF">2024-03-21T22:39:25Z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6775a2b9e60c4f9d91c30bb0ae40fe0a</vt:lpwstr>
  </property>
</Properties>
</file>